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85" r:id="rId2"/>
    <p:sldId id="337" r:id="rId3"/>
    <p:sldId id="286" r:id="rId4"/>
    <p:sldId id="292" r:id="rId5"/>
    <p:sldId id="295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38" r:id="rId24"/>
    <p:sldId id="325" r:id="rId25"/>
    <p:sldId id="326" r:id="rId26"/>
    <p:sldId id="327" r:id="rId27"/>
    <p:sldId id="328" r:id="rId28"/>
    <p:sldId id="304" r:id="rId29"/>
    <p:sldId id="329" r:id="rId30"/>
    <p:sldId id="330" r:id="rId31"/>
    <p:sldId id="332" r:id="rId32"/>
    <p:sldId id="331" r:id="rId33"/>
    <p:sldId id="333" r:id="rId34"/>
    <p:sldId id="335" r:id="rId35"/>
    <p:sldId id="293" r:id="rId36"/>
    <p:sldId id="307" r:id="rId37"/>
    <p:sldId id="336" r:id="rId3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tion 1" id="{42D8459F-7683-F84D-8DE6-C3C38246EA5E}">
          <p14:sldIdLst>
            <p14:sldId id="285"/>
            <p14:sldId id="337"/>
            <p14:sldId id="286"/>
            <p14:sldId id="292"/>
            <p14:sldId id="295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38"/>
            <p14:sldId id="325"/>
            <p14:sldId id="326"/>
            <p14:sldId id="327"/>
            <p14:sldId id="328"/>
            <p14:sldId id="304"/>
            <p14:sldId id="329"/>
            <p14:sldId id="330"/>
            <p14:sldId id="332"/>
            <p14:sldId id="331"/>
            <p14:sldId id="333"/>
            <p14:sldId id="335"/>
            <p14:sldId id="293"/>
            <p14:sldId id="307"/>
            <p14:sldId id="33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1F5"/>
    <a:srgbClr val="05F170"/>
    <a:srgbClr val="E8F0F0"/>
    <a:srgbClr val="DAF5FE"/>
    <a:srgbClr val="E8F5FC"/>
    <a:srgbClr val="20254C"/>
    <a:srgbClr val="252B59"/>
    <a:srgbClr val="05A37D"/>
    <a:srgbClr val="06D4A3"/>
    <a:srgbClr val="92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5" autoAdjust="0"/>
    <p:restoredTop sz="97586" autoAdjust="0"/>
  </p:normalViewPr>
  <p:slideViewPr>
    <p:cSldViewPr snapToGrid="0">
      <p:cViewPr>
        <p:scale>
          <a:sx n="95" d="100"/>
          <a:sy n="95" d="100"/>
        </p:scale>
        <p:origin x="-660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95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F17F-797E-F743-99C7-34FA65335D3C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3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SS_14_Templat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8"/>
          <a:stretch/>
        </p:blipFill>
        <p:spPr>
          <a:xfrm flipH="1">
            <a:off x="-1" y="0"/>
            <a:ext cx="865857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292" y="436616"/>
            <a:ext cx="4985222" cy="1438373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380308" y="2455629"/>
            <a:ext cx="4520276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r">
              <a:defRPr lang="en-US" sz="4000" b="0" dirty="0">
                <a:solidFill>
                  <a:schemeClr val="tx2"/>
                </a:solidFill>
                <a:latin typeface="+mj-lt"/>
                <a:cs typeface="Segoe UI Light"/>
              </a:defRPr>
            </a:lvl1pPr>
          </a:lstStyle>
          <a:p>
            <a:pPr marL="0" lvl="0"/>
            <a:r>
              <a:rPr lang="en-CA" dirty="0" smtClean="0"/>
              <a:t>Session Title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80731" y="3159156"/>
            <a:ext cx="4520966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>
              <a:defRPr lang="en-US" dirty="0">
                <a:solidFill>
                  <a:schemeClr val="accent4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pic>
        <p:nvPicPr>
          <p:cNvPr id="8" name="Picture 7" descr="PASS_Logo_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32" y="4660566"/>
            <a:ext cx="428460" cy="34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75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2438" y="1385455"/>
            <a:ext cx="8242300" cy="3232727"/>
          </a:xfrm>
        </p:spPr>
        <p:txBody>
          <a:bodyPr>
            <a:noAutofit/>
          </a:bodyPr>
          <a:lstStyle>
            <a:lvl1pPr>
              <a:defRPr>
                <a:solidFill>
                  <a:srgbClr val="58585A"/>
                </a:solidFill>
                <a:latin typeface="+mn-lt"/>
              </a:defRPr>
            </a:lvl1pPr>
            <a:lvl2pPr>
              <a:defRPr>
                <a:solidFill>
                  <a:srgbClr val="58585A"/>
                </a:solidFill>
                <a:latin typeface="+mn-lt"/>
              </a:defRPr>
            </a:lvl2pPr>
            <a:lvl3pPr>
              <a:defRPr>
                <a:solidFill>
                  <a:srgbClr val="58585A"/>
                </a:solidFill>
                <a:latin typeface="+mn-lt"/>
              </a:defRPr>
            </a:lvl3pPr>
            <a:lvl4pPr>
              <a:defRPr>
                <a:solidFill>
                  <a:srgbClr val="58585A"/>
                </a:solidFill>
                <a:latin typeface="+mn-lt"/>
              </a:defRPr>
            </a:lvl4pPr>
            <a:lvl5pP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29054" y="482551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accent5"/>
                </a:solidFill>
              </a:defRPr>
            </a:lvl1pPr>
          </a:lstStyle>
          <a:p>
            <a:fld id="{2501BE23-1565-7B4A-A660-ADF397564F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70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31800" y="1119188"/>
            <a:ext cx="8261350" cy="3529012"/>
          </a:xfrm>
        </p:spPr>
        <p:txBody>
          <a:bodyPr/>
          <a:lstStyle>
            <a:lvl1pPr marL="0" indent="0">
              <a:buNone/>
              <a:defRPr sz="1800"/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 smtClean="0"/>
              <a:t>Heading One Style </a:t>
            </a:r>
          </a:p>
          <a:p>
            <a:pPr lvl="0"/>
            <a:r>
              <a:rPr lang="en-US" dirty="0" smtClean="0"/>
              <a:t>Body content, 18pt Segoe UI (gray)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Heading Two Style</a:t>
            </a:r>
          </a:p>
          <a:p>
            <a:pPr lvl="0"/>
            <a:r>
              <a:rPr lang="en-US" dirty="0" smtClean="0"/>
              <a:t>Body content, 18pt Segoe UI (gray)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HEADING THREE STYLE</a:t>
            </a:r>
          </a:p>
          <a:p>
            <a:pPr lvl="0"/>
            <a:r>
              <a:rPr lang="en-US" dirty="0" smtClean="0"/>
              <a:t>Body content, 18pt Segoe UI (gray)</a:t>
            </a:r>
          </a:p>
          <a:p>
            <a:pPr lvl="0"/>
            <a:endParaRPr lang="en-US" dirty="0" smtClean="0"/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29054" y="482551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accent5"/>
                </a:solidFill>
              </a:defRPr>
            </a:lvl1pPr>
          </a:lstStyle>
          <a:p>
            <a:fld id="{2501BE23-1565-7B4A-A660-ADF397564F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18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3729"/>
            <a:ext cx="4038600" cy="3011738"/>
          </a:xfrm>
          <a:prstGeom prst="rect">
            <a:avLst/>
          </a:prstGeom>
        </p:spPr>
        <p:txBody>
          <a:bodyPr>
            <a:normAutofit/>
          </a:bodyPr>
          <a:lstStyle>
            <a:lvl1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1pPr>
            <a:lvl2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2pPr>
            <a:lvl3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3pPr>
            <a:lvl4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4pPr>
            <a:lvl5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51766" y="1376479"/>
            <a:ext cx="4040859" cy="307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="ctr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636995" y="1376479"/>
            <a:ext cx="4040859" cy="3071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="ctr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638431" y="1753729"/>
            <a:ext cx="4038600" cy="3011738"/>
          </a:xfrm>
          <a:prstGeom prst="rect">
            <a:avLst/>
          </a:prstGeom>
        </p:spPr>
        <p:txBody>
          <a:bodyPr>
            <a:normAutofit/>
          </a:bodyPr>
          <a:lstStyle>
            <a:lvl1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1pPr>
            <a:lvl2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2pPr>
            <a:lvl3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3pPr>
            <a:lvl4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4pPr>
            <a:lvl5pPr marL="169863" indent="-169863"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cs typeface="Sego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29054" y="482551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accent5"/>
                </a:solidFill>
              </a:defRPr>
            </a:lvl1pPr>
          </a:lstStyle>
          <a:p>
            <a:fld id="{2501BE23-1565-7B4A-A660-ADF397564F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36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592834" y="2190211"/>
            <a:ext cx="495344" cy="328154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l">
              <a:defRPr sz="800" b="0">
                <a:solidFill>
                  <a:schemeClr val="bg1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1"/>
          <p:cNvSpPr txBox="1">
            <a:spLocks/>
          </p:cNvSpPr>
          <p:nvPr userDrawn="1"/>
        </p:nvSpPr>
        <p:spPr>
          <a:xfrm>
            <a:off x="529054" y="482551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b="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01BE23-1565-7B4A-A660-ADF397564F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8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34634" y="1427382"/>
            <a:ext cx="8229600" cy="32851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accent3"/>
              </a:buClr>
              <a:buFontTx/>
              <a:buNone/>
              <a:defRPr sz="2000">
                <a:solidFill>
                  <a:schemeClr val="tx1"/>
                </a:solidFill>
                <a:latin typeface="Consolas"/>
                <a:cs typeface="Consolas"/>
              </a:defRPr>
            </a:lvl1pPr>
            <a:lvl2pPr marL="0" indent="0">
              <a:buClr>
                <a:schemeClr val="accent3"/>
              </a:buClr>
              <a:buFontTx/>
              <a:buNone/>
              <a:defRPr sz="1800">
                <a:solidFill>
                  <a:schemeClr val="tx1"/>
                </a:solidFill>
                <a:latin typeface="Consolas"/>
                <a:cs typeface="Consolas"/>
              </a:defRPr>
            </a:lvl2pPr>
            <a:lvl3pPr marL="295275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3pPr>
            <a:lvl4pPr marL="5794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4pPr>
            <a:lvl5pPr marL="8461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 descr="PASS_Logo_gra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" y="4856738"/>
            <a:ext cx="278306" cy="222671"/>
          </a:xfrm>
          <a:prstGeom prst="rect">
            <a:avLst/>
          </a:prstGeom>
        </p:spPr>
      </p:pic>
      <p:pic>
        <p:nvPicPr>
          <p:cNvPr id="10" name="Picture 9" descr="PASS_14_Template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35" b="1906"/>
          <a:stretch/>
        </p:blipFill>
        <p:spPr>
          <a:xfrm>
            <a:off x="-4572" y="0"/>
            <a:ext cx="9153144" cy="111318"/>
          </a:xfrm>
          <a:prstGeom prst="rect">
            <a:avLst/>
          </a:prstGeom>
        </p:spPr>
      </p:pic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29054" y="482551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accent5"/>
                </a:solidFill>
              </a:defRPr>
            </a:lvl1pPr>
          </a:lstStyle>
          <a:p>
            <a:fld id="{2501BE23-1565-7B4A-A660-ADF397564F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99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SS_14_Templat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8"/>
          <a:stretch/>
        </p:blipFill>
        <p:spPr>
          <a:xfrm flipH="1">
            <a:off x="-1" y="0"/>
            <a:ext cx="8658570" cy="51435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613577" y="2393423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>
              <a:defRPr lang="en-US" sz="5400" b="0" dirty="0">
                <a:solidFill>
                  <a:schemeClr val="tx2"/>
                </a:solidFill>
                <a:latin typeface="+mj-lt"/>
                <a:cs typeface="Segoe UI Light"/>
              </a:defRPr>
            </a:lvl1pPr>
          </a:lstStyle>
          <a:p>
            <a:pPr marL="0" lvl="0"/>
            <a:r>
              <a:rPr lang="en-CA" dirty="0" smtClean="0"/>
              <a:t>Session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12899" y="3096950"/>
            <a:ext cx="4446338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2400" dirty="0">
                <a:solidFill>
                  <a:schemeClr val="accent1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909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84177" y="43660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 smtClean="0"/>
              <a:t>Title Styling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130877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 descr="PASS_14_Template.jp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35" b="1906"/>
          <a:stretch/>
        </p:blipFill>
        <p:spPr>
          <a:xfrm>
            <a:off x="-4572" y="0"/>
            <a:ext cx="9153144" cy="111318"/>
          </a:xfrm>
          <a:prstGeom prst="rect">
            <a:avLst/>
          </a:prstGeom>
        </p:spPr>
      </p:pic>
      <p:pic>
        <p:nvPicPr>
          <p:cNvPr id="6" name="Picture 5" descr="PASS_Logo_gray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" y="4856738"/>
            <a:ext cx="278306" cy="22267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29054" y="482551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accent5"/>
                </a:solidFill>
              </a:defRPr>
            </a:lvl1pPr>
          </a:lstStyle>
          <a:p>
            <a:fld id="{2501BE23-1565-7B4A-A660-ADF397564F8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66084" y="4776523"/>
            <a:ext cx="0" cy="378627"/>
          </a:xfrm>
          <a:prstGeom prst="line">
            <a:avLst/>
          </a:prstGeom>
          <a:ln w="3175" cmpd="sng">
            <a:solidFill>
              <a:schemeClr val="tx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37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4" r:id="rId5"/>
    <p:sldLayoutId id="2147483657" r:id="rId6"/>
    <p:sldLayoutId id="214748365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marL="0" marR="0" indent="0" algn="l" defTabSz="457200" rtl="0" eaLnBrk="1" fontAlgn="auto" latinLnBrk="0" hangingPunct="1">
        <a:lnSpc>
          <a:spcPts val="35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kumimoji="0" lang="en-US" sz="3600" b="0" i="0" u="none" strike="noStrike" kern="1200" cap="none" spc="0" normalizeH="0" baseline="0">
          <a:ln>
            <a:noFill/>
          </a:ln>
          <a:solidFill>
            <a:srgbClr val="003A78"/>
          </a:solidFill>
          <a:effectLst/>
          <a:uLnTx/>
          <a:uFillTx/>
          <a:latin typeface="+mj-lt"/>
          <a:ea typeface="+mj-ea"/>
          <a:cs typeface="Segoe UI Light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58585A"/>
          </a:solidFill>
          <a:latin typeface="+mn-lt"/>
          <a:ea typeface="+mn-ea"/>
          <a:cs typeface="Segoe UI"/>
        </a:defRPr>
      </a:lvl1pPr>
      <a:lvl2pPr marL="342900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2000" kern="1200" dirty="0" smtClean="0">
          <a:solidFill>
            <a:srgbClr val="58585A"/>
          </a:solidFill>
          <a:latin typeface="+mn-lt"/>
          <a:ea typeface="+mn-ea"/>
          <a:cs typeface="Segoe UI"/>
        </a:defRPr>
      </a:lvl2pPr>
      <a:lvl3pPr marL="638175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1800" kern="1200" dirty="0" smtClean="0">
          <a:solidFill>
            <a:srgbClr val="58585A"/>
          </a:solidFill>
          <a:latin typeface="+mn-lt"/>
          <a:ea typeface="+mn-ea"/>
          <a:cs typeface="Segoe UI"/>
        </a:defRPr>
      </a:lvl3pPr>
      <a:lvl4pPr marL="922338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1800" kern="1200" dirty="0" smtClean="0">
          <a:solidFill>
            <a:srgbClr val="58585A"/>
          </a:solidFill>
          <a:latin typeface="+mn-lt"/>
          <a:ea typeface="+mn-ea"/>
          <a:cs typeface="Segoe UI"/>
        </a:defRPr>
      </a:lvl4pPr>
      <a:lvl5pPr marL="1189038" indent="-342900" algn="l" defTabSz="9144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lang="en-US" sz="1800" kern="1200" dirty="0">
          <a:solidFill>
            <a:srgbClr val="58585A"/>
          </a:solidFill>
          <a:latin typeface="+mn-lt"/>
          <a:ea typeface="+mn-ea"/>
          <a:cs typeface="Segoe U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hyperlink" Target="http://www.sqlpass.org/PASSChapters/VirtualChapters.aspx" TargetMode="External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hyperlink" Target="http://www.sqlpass.org/Events/24HoursofPASS.aspx" TargetMode="Externa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sqlpass.org/PASSChapters.aspx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hyperlink" Target="http://www.sqlsaturday.com/" TargetMode="Externa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social.technet.microsoft.com/wiki/contents/articles/11842.sql-server-database-engine-permission-posters.asp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687501" y="2859512"/>
            <a:ext cx="5125220" cy="706657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tx2"/>
                </a:solidFill>
              </a:rPr>
              <a:t>SQL Server Security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/>
              <a:t>For Everyone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686719" y="3563039"/>
            <a:ext cx="5126002" cy="453733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accent5"/>
                </a:solidFill>
              </a:rPr>
              <a:t>Starting with a good foundation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>
          <a:xfrm>
            <a:off x="5863008" y="4422526"/>
            <a:ext cx="2949713" cy="4537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2400" kern="1200">
                <a:solidFill>
                  <a:schemeClr val="accent6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lnSpc>
                <a:spcPts val="2500"/>
              </a:lnSpc>
              <a:spcBef>
                <a:spcPts val="200"/>
              </a:spcBef>
              <a:spcAft>
                <a:spcPts val="200"/>
              </a:spcAft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42913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+mn-lt"/>
                <a:cs typeface="Century Gothic"/>
              </a:rPr>
              <a:t>Kenneth Fisher, </a:t>
            </a:r>
            <a:r>
              <a:rPr lang="en-US" sz="1400" dirty="0" smtClean="0">
                <a:solidFill>
                  <a:schemeClr val="tx1"/>
                </a:solidFill>
                <a:latin typeface="+mn-lt"/>
                <a:cs typeface="Century Gothic"/>
              </a:rPr>
              <a:t>Sr. DBA, </a:t>
            </a:r>
            <a:r>
              <a:rPr lang="en-US" sz="1400" dirty="0" err="1" smtClean="0">
                <a:solidFill>
                  <a:schemeClr val="tx1"/>
                </a:solidFill>
                <a:latin typeface="+mn-lt"/>
                <a:cs typeface="Century Gothic"/>
              </a:rPr>
              <a:t>Aegon</a:t>
            </a:r>
            <a:endParaRPr lang="en-US" sz="1400" dirty="0">
              <a:solidFill>
                <a:schemeClr val="tx1"/>
              </a:solidFill>
              <a:latin typeface="+mn-lt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9568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 txBox="1">
            <a:spLocks/>
          </p:cNvSpPr>
          <p:nvPr/>
        </p:nvSpPr>
        <p:spPr>
          <a:xfrm>
            <a:off x="4884320" y="2245449"/>
            <a:ext cx="3563010" cy="13033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2000" kern="1200" dirty="0" smtClean="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2pPr>
            <a:lvl3pPr marL="638175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 dirty="0" smtClean="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3pPr>
            <a:lvl4pPr marL="922338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 dirty="0" smtClean="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4pPr>
            <a:lvl5pPr marL="1189038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 dirty="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@sqlstudent144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sqlstudent144@gmail.com</a:t>
            </a:r>
            <a:endParaRPr lang="en-US" sz="1800" dirty="0" smtClean="0">
              <a:solidFill>
                <a:srgbClr val="1D9C48"/>
              </a:solidFill>
            </a:endParaRPr>
          </a:p>
          <a:p>
            <a:pPr>
              <a:spcBef>
                <a:spcPts val="0"/>
              </a:spcBef>
              <a:buClr>
                <a:schemeClr val="accent5"/>
              </a:buClr>
            </a:pPr>
            <a:r>
              <a:rPr lang="en-US" sz="2000" dirty="0" smtClean="0">
                <a:solidFill>
                  <a:srgbClr val="1D9C48"/>
                </a:solidFill>
              </a:rPr>
              <a:t>www.sqlstudies.com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594891" y="1720902"/>
            <a:ext cx="4154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 smtClean="0">
                <a:solidFill>
                  <a:schemeClr val="accent1"/>
                </a:solidFill>
              </a:rPr>
              <a:t>Kenneth Fisher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ardrop 6"/>
          <p:cNvSpPr/>
          <p:nvPr/>
        </p:nvSpPr>
        <p:spPr>
          <a:xfrm rot="8100000">
            <a:off x="701184" y="1248457"/>
            <a:ext cx="2226304" cy="2226304"/>
          </a:xfrm>
          <a:prstGeom prst="teardrop">
            <a:avLst/>
          </a:prstGeom>
          <a:solidFill>
            <a:srgbClr val="58A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389828" y="1631611"/>
            <a:ext cx="849018" cy="1529236"/>
          </a:xfrm>
          <a:prstGeom prst="rect">
            <a:avLst/>
          </a:prstGeom>
        </p:spPr>
      </p:pic>
      <p:pic>
        <p:nvPicPr>
          <p:cNvPr id="6" name="Picture 5" descr="PASS_14_Templat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35" b="1906"/>
          <a:stretch/>
        </p:blipFill>
        <p:spPr>
          <a:xfrm>
            <a:off x="6764" y="0"/>
            <a:ext cx="9130473" cy="11104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303466" y="1873698"/>
            <a:ext cx="5374084" cy="14068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600" b="0" i="0" u="none" strike="noStrike" kern="1200" cap="none" spc="0" normalizeH="0" baseline="0">
                <a:ln>
                  <a:noFill/>
                </a:ln>
                <a:solidFill>
                  <a:srgbClr val="003A78"/>
                </a:solidFill>
                <a:effectLst/>
                <a:uLnTx/>
                <a:uFillTx/>
                <a:latin typeface="+mj-lt"/>
                <a:ea typeface="+mj-ea"/>
                <a:cs typeface="Segoe UI Light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6000" dirty="0" smtClean="0">
                <a:solidFill>
                  <a:srgbClr val="0084CC"/>
                </a:solidFill>
              </a:rPr>
              <a:t>Please silence </a:t>
            </a:r>
            <a:br>
              <a:rPr lang="en-US" sz="6000" dirty="0" smtClean="0">
                <a:solidFill>
                  <a:srgbClr val="0084CC"/>
                </a:solidFill>
              </a:rPr>
            </a:br>
            <a:r>
              <a:rPr lang="en-US" sz="6000" dirty="0" smtClean="0">
                <a:solidFill>
                  <a:srgbClr val="0084CC"/>
                </a:solidFill>
              </a:rPr>
              <a:t>cell phones</a:t>
            </a:r>
            <a:endParaRPr lang="en-US" sz="6000" dirty="0">
              <a:solidFill>
                <a:srgbClr val="0084CC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1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Explore Everything PASS Has to Offer </a:t>
            </a:r>
            <a:endParaRPr lang="en-US" dirty="0"/>
          </a:p>
        </p:txBody>
      </p:sp>
      <p:pic>
        <p:nvPicPr>
          <p:cNvPr id="44" name="Picture 43" descr="Untitled-1.png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29" b="67265"/>
          <a:stretch/>
        </p:blipFill>
        <p:spPr>
          <a:xfrm>
            <a:off x="1110651" y="1011180"/>
            <a:ext cx="1342454" cy="580280"/>
          </a:xfrm>
          <a:prstGeom prst="rect">
            <a:avLst/>
          </a:prstGeom>
        </p:spPr>
      </p:pic>
      <p:sp>
        <p:nvSpPr>
          <p:cNvPr id="52" name="Rectangle 51">
            <a:hlinkClick r:id="rId2"/>
          </p:cNvPr>
          <p:cNvSpPr/>
          <p:nvPr/>
        </p:nvSpPr>
        <p:spPr>
          <a:xfrm>
            <a:off x="592568" y="1705063"/>
            <a:ext cx="2385191" cy="4100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FREE ONLINE WEBINAR EVENTS </a:t>
            </a:r>
          </a:p>
        </p:txBody>
      </p:sp>
      <p:sp>
        <p:nvSpPr>
          <p:cNvPr id="53" name="Rectangle 52">
            <a:hlinkClick r:id="rId4"/>
          </p:cNvPr>
          <p:cNvSpPr/>
          <p:nvPr/>
        </p:nvSpPr>
        <p:spPr>
          <a:xfrm>
            <a:off x="3155643" y="1739588"/>
            <a:ext cx="2767264" cy="3409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FREE 1-DAY LOCAL TRAINING EVENTS</a:t>
            </a:r>
          </a:p>
        </p:txBody>
      </p:sp>
      <p:pic>
        <p:nvPicPr>
          <p:cNvPr id="54" name="Picture 53" descr="Untitled-1.png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1" r="39628" b="67265"/>
          <a:stretch/>
        </p:blipFill>
        <p:spPr>
          <a:xfrm>
            <a:off x="3864347" y="1011180"/>
            <a:ext cx="1348465" cy="582877"/>
          </a:xfrm>
          <a:prstGeom prst="rect">
            <a:avLst/>
          </a:prstGeom>
        </p:spPr>
      </p:pic>
      <p:sp>
        <p:nvSpPr>
          <p:cNvPr id="60" name="Rectangle 59">
            <a:hlinkClick r:id="rId6"/>
          </p:cNvPr>
          <p:cNvSpPr/>
          <p:nvPr/>
        </p:nvSpPr>
        <p:spPr>
          <a:xfrm>
            <a:off x="457200" y="3043791"/>
            <a:ext cx="2491519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LOCAL USER GROUPS </a:t>
            </a:r>
            <a:br>
              <a:rPr lang="en-US" sz="900" b="1" dirty="0" smtClean="0">
                <a:solidFill>
                  <a:schemeClr val="accent1"/>
                </a:solidFill>
              </a:rPr>
            </a:br>
            <a:r>
              <a:rPr lang="en-US" sz="900" b="1" dirty="0" smtClean="0">
                <a:solidFill>
                  <a:schemeClr val="accent1"/>
                </a:solidFill>
              </a:rPr>
              <a:t>AROUND THE WORLD</a:t>
            </a:r>
          </a:p>
        </p:txBody>
      </p:sp>
      <p:sp>
        <p:nvSpPr>
          <p:cNvPr id="61" name="Rectangle 60">
            <a:hlinkClick r:id="rId7"/>
          </p:cNvPr>
          <p:cNvSpPr/>
          <p:nvPr/>
        </p:nvSpPr>
        <p:spPr>
          <a:xfrm>
            <a:off x="3406478" y="3081818"/>
            <a:ext cx="2331720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ONLINE SPECIAL INTEREST </a:t>
            </a:r>
            <a:br>
              <a:rPr lang="en-US" sz="900" b="1" dirty="0" smtClean="0">
                <a:solidFill>
                  <a:schemeClr val="accent1"/>
                </a:solidFill>
              </a:rPr>
            </a:br>
            <a:r>
              <a:rPr lang="en-US" sz="900" b="1" dirty="0" smtClean="0">
                <a:solidFill>
                  <a:schemeClr val="accent1"/>
                </a:solidFill>
              </a:rPr>
              <a:t>USER GROUPS </a:t>
            </a:r>
          </a:p>
        </p:txBody>
      </p:sp>
      <p:pic>
        <p:nvPicPr>
          <p:cNvPr id="65" name="Picture 64" descr="Untitled-1.png">
            <a:hlinkClick r:id="rId2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2" r="76329" b="2679"/>
          <a:stretch/>
        </p:blipFill>
        <p:spPr>
          <a:xfrm>
            <a:off x="1028453" y="2366344"/>
            <a:ext cx="1255432" cy="61715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811420" y="2361449"/>
            <a:ext cx="1267496" cy="700899"/>
            <a:chOff x="6709476" y="3749645"/>
            <a:chExt cx="1134889" cy="627570"/>
          </a:xfrm>
        </p:grpSpPr>
        <p:pic>
          <p:nvPicPr>
            <p:cNvPr id="62" name="Picture 61" descr="Untitled-1.png">
              <a:hlinkClick r:id="rId7"/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62" t="86749" r="3350" b="-1518"/>
            <a:stretch/>
          </p:blipFill>
          <p:spPr>
            <a:xfrm>
              <a:off x="6709476" y="4179421"/>
              <a:ext cx="1134889" cy="197794"/>
            </a:xfrm>
            <a:prstGeom prst="rect">
              <a:avLst/>
            </a:prstGeom>
          </p:spPr>
        </p:pic>
        <p:pic>
          <p:nvPicPr>
            <p:cNvPr id="66" name="Picture 65" descr="Untitled-1.png">
              <a:hlinkClick r:id="rId2"/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092" r="76329" b="10747"/>
            <a:stretch/>
          </p:blipFill>
          <p:spPr>
            <a:xfrm>
              <a:off x="6742870" y="3749645"/>
              <a:ext cx="1054730" cy="406122"/>
            </a:xfrm>
            <a:prstGeom prst="rect">
              <a:avLst/>
            </a:prstGeom>
          </p:spPr>
        </p:pic>
      </p:grpSp>
      <p:sp>
        <p:nvSpPr>
          <p:cNvPr id="70" name="Rectangle 69">
            <a:hlinkClick r:id="rId6"/>
          </p:cNvPr>
          <p:cNvSpPr/>
          <p:nvPr/>
        </p:nvSpPr>
        <p:spPr>
          <a:xfrm>
            <a:off x="3430883" y="4663746"/>
            <a:ext cx="2331720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BUSINESS ANALYTICS TRAINING </a:t>
            </a:r>
          </a:p>
        </p:txBody>
      </p:sp>
      <p:sp>
        <p:nvSpPr>
          <p:cNvPr id="71" name="Rectangle 70">
            <a:hlinkClick r:id="rId6"/>
          </p:cNvPr>
          <p:cNvSpPr/>
          <p:nvPr/>
        </p:nvSpPr>
        <p:spPr>
          <a:xfrm>
            <a:off x="6258671" y="1735531"/>
            <a:ext cx="2324300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VOLUNTEERING OPPORTUNITIES </a:t>
            </a:r>
          </a:p>
        </p:txBody>
      </p:sp>
      <p:sp>
        <p:nvSpPr>
          <p:cNvPr id="72" name="Rectangle 71">
            <a:hlinkClick r:id="rId6"/>
          </p:cNvPr>
          <p:cNvSpPr/>
          <p:nvPr/>
        </p:nvSpPr>
        <p:spPr>
          <a:xfrm>
            <a:off x="6253277" y="3081818"/>
            <a:ext cx="2331720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PASS COMMUNITY NEWSLETTER </a:t>
            </a:r>
          </a:p>
        </p:txBody>
      </p:sp>
      <p:pic>
        <p:nvPicPr>
          <p:cNvPr id="80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25" y="2437506"/>
            <a:ext cx="2185026" cy="54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18027" y="2165685"/>
            <a:ext cx="8107947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18027" y="3562685"/>
            <a:ext cx="8107947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3148263" y="1096213"/>
            <a:ext cx="2847474" cy="929103"/>
            <a:chOff x="2673685" y="1096213"/>
            <a:chExt cx="2847474" cy="92910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673685" y="1096213"/>
              <a:ext cx="0" cy="929103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521159" y="1096213"/>
              <a:ext cx="0" cy="929103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148263" y="2379582"/>
            <a:ext cx="2847474" cy="929103"/>
            <a:chOff x="2673685" y="1096213"/>
            <a:chExt cx="2847474" cy="929103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673685" y="1096213"/>
              <a:ext cx="0" cy="929103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521159" y="1096213"/>
              <a:ext cx="0" cy="929103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3148263" y="3789950"/>
            <a:ext cx="2847474" cy="929103"/>
            <a:chOff x="2673685" y="1096213"/>
            <a:chExt cx="2847474" cy="929103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2673685" y="1096213"/>
              <a:ext cx="0" cy="929103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5521159" y="1096213"/>
              <a:ext cx="0" cy="929103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51" y="3719352"/>
            <a:ext cx="1644898" cy="10052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52973" y="3789950"/>
            <a:ext cx="1553402" cy="750085"/>
          </a:xfrm>
          <a:prstGeom prst="rect">
            <a:avLst/>
          </a:prstGeom>
        </p:spPr>
      </p:pic>
      <p:sp>
        <p:nvSpPr>
          <p:cNvPr id="37" name="Rectangle 36">
            <a:hlinkClick r:id="rId6"/>
          </p:cNvPr>
          <p:cNvSpPr/>
          <p:nvPr/>
        </p:nvSpPr>
        <p:spPr>
          <a:xfrm>
            <a:off x="6294254" y="4671842"/>
            <a:ext cx="2331720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BA INSIGHTS NEWSLETTER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4586" y="3711721"/>
            <a:ext cx="2374318" cy="321605"/>
          </a:xfrm>
          <a:prstGeom prst="rect">
            <a:avLst/>
          </a:prstGeom>
        </p:spPr>
      </p:pic>
      <p:sp>
        <p:nvSpPr>
          <p:cNvPr id="39" name="Rectangle 38">
            <a:hlinkClick r:id="rId6"/>
          </p:cNvPr>
          <p:cNvSpPr/>
          <p:nvPr/>
        </p:nvSpPr>
        <p:spPr>
          <a:xfrm>
            <a:off x="567513" y="4693336"/>
            <a:ext cx="2331720" cy="3698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accent1"/>
                </a:solidFill>
              </a:rPr>
              <a:t>FREE ONLINE RESOURCES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8230" y="4056462"/>
            <a:ext cx="2374318" cy="3280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2568" y="4407677"/>
            <a:ext cx="2356151" cy="3480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55861" y="4466080"/>
            <a:ext cx="443371" cy="4433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06105" y="993025"/>
            <a:ext cx="1426063" cy="77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34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we here?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What security isn’t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It's not high profile like HA, DR, and performance tuning.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There is no praise, only blame.</a:t>
            </a:r>
          </a:p>
          <a:p>
            <a:pPr lvl="0">
              <a:spcBef>
                <a:spcPts val="0"/>
              </a:spcBef>
              <a:buClr>
                <a:schemeClr val="accent5"/>
              </a:buClr>
            </a:pP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>
                <a:schemeClr val="accent5"/>
              </a:buClr>
            </a:pPr>
            <a:r>
              <a:rPr lang="en-US" sz="2000" dirty="0">
                <a:solidFill>
                  <a:srgbClr val="1D9C48"/>
                </a:solidFill>
              </a:rPr>
              <a:t>What security is</a:t>
            </a:r>
            <a:endParaRPr lang="en-US" sz="1800" dirty="0">
              <a:solidFill>
                <a:schemeClr val="tx1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Typically very complex.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It’s very easy to make mistakes.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860908"/>
            <a:ext cx="6690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 smtClean="0">
                <a:solidFill>
                  <a:schemeClr val="accent1"/>
                </a:solidFill>
              </a:rPr>
              <a:t>The challenges of security.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Why are we here?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457200" y="1545711"/>
            <a:ext cx="8242300" cy="2922594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Identity theft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More than 10 million victims a year.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Not just financial identity theft but medical as well.</a:t>
            </a:r>
          </a:p>
          <a:p>
            <a:pPr lvl="0">
              <a:spcBef>
                <a:spcPts val="0"/>
              </a:spcBef>
              <a:buClr>
                <a:schemeClr val="accent5"/>
              </a:buClr>
            </a:pP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>
                <a:schemeClr val="accent5"/>
              </a:buClr>
            </a:pPr>
            <a:r>
              <a:rPr lang="en-US" sz="2000" dirty="0" smtClean="0">
                <a:solidFill>
                  <a:srgbClr val="1D9C48"/>
                </a:solidFill>
              </a:rPr>
              <a:t>Data breaches</a:t>
            </a:r>
            <a:endParaRPr lang="en-US" sz="1800" dirty="0">
              <a:solidFill>
                <a:schemeClr val="tx1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Impossible to accurately know but from one source more than half a billion individual records lost in 2014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860908"/>
            <a:ext cx="6690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 smtClean="0">
                <a:solidFill>
                  <a:schemeClr val="accent1"/>
                </a:solidFill>
              </a:rPr>
              <a:t>The importance of security.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Why are we here?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457200" y="1899295"/>
            <a:ext cx="8242300" cy="227678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Why basics?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We all start out at the beginning.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It’s important to have a good foundation in any subject.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 large portion of our work revolves around the basics.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We tend to cause ourselves extra work if we don't understand the basics.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86090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 smtClean="0">
                <a:solidFill>
                  <a:schemeClr val="accent1"/>
                </a:solidFill>
              </a:rPr>
              <a:t>Basics sessions are a great way to get started for newer DBAs and a great review for more senior DBAs.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What are we doing?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457200" y="1126280"/>
            <a:ext cx="8242300" cy="2455905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Definitions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What are talking about?</a:t>
            </a:r>
          </a:p>
          <a:p>
            <a:pPr lvl="0">
              <a:spcBef>
                <a:spcPts val="0"/>
              </a:spcBef>
            </a:pPr>
            <a:endParaRPr lang="en-US" sz="2000" dirty="0" smtClean="0">
              <a:solidFill>
                <a:srgbClr val="1D9C48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Using the GUI</a:t>
            </a:r>
            <a:r>
              <a:rPr lang="en-US" sz="2000" dirty="0">
                <a:solidFill>
                  <a:srgbClr val="1D9C48"/>
                </a:solidFill>
              </a:rPr>
              <a:t>.</a:t>
            </a:r>
            <a:endParaRPr lang="en-US" sz="1800" dirty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Where can we find security in the GUI?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Using the GUI to learn to script.</a:t>
            </a:r>
            <a:endParaRPr lang="en-US" sz="18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</a:pPr>
            <a:endParaRPr lang="en-US" sz="2000" dirty="0" smtClean="0">
              <a:solidFill>
                <a:srgbClr val="1D9C48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Some best practices.</a:t>
            </a: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Guidelines from some really smart people.</a:t>
            </a:r>
            <a:endParaRPr lang="en-US" sz="18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>
                <a:schemeClr val="accent5"/>
              </a:buClr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2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457200" y="1126280"/>
            <a:ext cx="8242300" cy="2455905"/>
          </a:xfrm>
        </p:spPr>
        <p:txBody>
          <a:bodyPr/>
          <a:lstStyle/>
          <a:p>
            <a:pPr lvl="0">
              <a:lnSpc>
                <a:spcPct val="2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Principals</a:t>
            </a:r>
          </a:p>
          <a:p>
            <a:pPr lvl="0">
              <a:lnSpc>
                <a:spcPct val="200000"/>
              </a:lnSpc>
              <a:spcBef>
                <a:spcPts val="0"/>
              </a:spcBef>
            </a:pPr>
            <a:r>
              <a:rPr lang="en-US" sz="2000" dirty="0" err="1" smtClean="0">
                <a:solidFill>
                  <a:srgbClr val="1D9C48"/>
                </a:solidFill>
              </a:rPr>
              <a:t>Securables</a:t>
            </a:r>
            <a:endParaRPr lang="en-US" sz="2000" dirty="0" smtClean="0">
              <a:solidFill>
                <a:srgbClr val="1D9C48"/>
              </a:solidFill>
            </a:endParaRPr>
          </a:p>
          <a:p>
            <a:pPr lvl="0">
              <a:lnSpc>
                <a:spcPct val="2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Permissions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>
                <a:schemeClr val="accent5"/>
              </a:buClr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7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Permissions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457200" y="1899295"/>
            <a:ext cx="2220012" cy="227678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Tables &amp; Views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SELECT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INSERT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UPDATE</a:t>
            </a:r>
          </a:p>
          <a:p>
            <a:pPr marL="342900" lvl="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DELETE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86090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A permission is what the principal is allowed to do to the securable.</a:t>
            </a:r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2913668" y="1899295"/>
            <a:ext cx="2220012" cy="2276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20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2pPr>
            <a:lvl3pPr marL="638175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3pPr>
            <a:lvl4pPr marL="922338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4pPr>
            <a:lvl5pPr marL="1189038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SPs &amp; Functions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EXECUTE</a:t>
            </a:r>
          </a:p>
          <a:p>
            <a:pPr>
              <a:spcBef>
                <a:spcPts val="0"/>
              </a:spcBef>
              <a:buClr>
                <a:schemeClr val="accent5"/>
              </a:buClr>
            </a:pPr>
            <a:endParaRPr lang="en-US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1D9C48"/>
                </a:solidFill>
              </a:rPr>
              <a:t>SPs, Functions &amp; Views</a:t>
            </a:r>
            <a:endParaRPr lang="en-US" sz="1600" dirty="0">
              <a:solidFill>
                <a:srgbClr val="1D9C48"/>
              </a:solidFill>
            </a:endParaRPr>
          </a:p>
          <a:p>
            <a:pPr marL="34290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VIEW DEFINITION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>
                <a:schemeClr val="accent5"/>
              </a:buClr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5370136" y="1899295"/>
            <a:ext cx="3095134" cy="2276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20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2pPr>
            <a:lvl3pPr marL="638175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3pPr>
            <a:lvl4pPr marL="922338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4pPr>
            <a:lvl5pPr marL="1189038" indent="-3429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lang="en-US" sz="1800" kern="1200">
                <a:solidFill>
                  <a:srgbClr val="58585A"/>
                </a:solidFill>
                <a:latin typeface="+mn-lt"/>
                <a:ea typeface="+mn-ea"/>
                <a:cs typeface="Segoe U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1D9C48"/>
                </a:solidFill>
              </a:rPr>
              <a:t>Databases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CONNECT</a:t>
            </a:r>
          </a:p>
          <a:p>
            <a:pPr marL="34290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BACKUP</a:t>
            </a:r>
          </a:p>
          <a:p>
            <a:pPr marL="34290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CREATE PROCEDURE</a:t>
            </a:r>
          </a:p>
          <a:p>
            <a:pPr marL="342900" indent="-342900">
              <a:spcBef>
                <a:spcPts val="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VIEW DATABASE STATE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725" y="3536804"/>
            <a:ext cx="187115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18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Securables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86090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A securable is an object that a principal wants access to.</a:t>
            </a:r>
          </a:p>
          <a:p>
            <a:pPr marL="0" lvl="2"/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0" name="Flowchart: Magnetic Disk 9"/>
          <p:cNvSpPr/>
          <p:nvPr/>
        </p:nvSpPr>
        <p:spPr>
          <a:xfrm>
            <a:off x="2285684" y="1469119"/>
            <a:ext cx="4533900" cy="3213100"/>
          </a:xfrm>
          <a:prstGeom prst="flowChartMagneticDisk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50054" y="1820510"/>
            <a:ext cx="118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Database</a:t>
            </a:r>
            <a:endParaRPr lang="en-US" b="1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2750054" y="2606673"/>
            <a:ext cx="1663784" cy="1841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Alternate Process 12"/>
          <p:cNvSpPr/>
          <p:nvPr/>
        </p:nvSpPr>
        <p:spPr>
          <a:xfrm>
            <a:off x="4883654" y="2606673"/>
            <a:ext cx="1663784" cy="1841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50054" y="2614776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Schema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883654" y="2622879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Schema</a:t>
            </a:r>
            <a:endParaRPr lang="en-US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909612"/>
              </p:ext>
            </p:extLst>
          </p:nvPr>
        </p:nvGraphicFramePr>
        <p:xfrm>
          <a:off x="2994550" y="3082923"/>
          <a:ext cx="1174792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7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Table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Column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Column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21838" y="2927258"/>
            <a:ext cx="162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Stored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3230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Securables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86090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A securable is an object that a principal wants access to</a:t>
            </a:r>
            <a:r>
              <a:rPr lang="en-US" sz="2400" dirty="0" smtClean="0">
                <a:solidFill>
                  <a:schemeClr val="accent1"/>
                </a:solidFill>
              </a:rPr>
              <a:t>.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8" name="Flowchart: Magnetic Disk 17"/>
          <p:cNvSpPr/>
          <p:nvPr/>
        </p:nvSpPr>
        <p:spPr>
          <a:xfrm>
            <a:off x="2027020" y="2039833"/>
            <a:ext cx="815679" cy="9683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Magnetic Disk 18"/>
          <p:cNvSpPr/>
          <p:nvPr/>
        </p:nvSpPr>
        <p:spPr>
          <a:xfrm>
            <a:off x="2252922" y="3244809"/>
            <a:ext cx="1011475" cy="115354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Magnetic Disk 19"/>
          <p:cNvSpPr/>
          <p:nvPr/>
        </p:nvSpPr>
        <p:spPr>
          <a:xfrm>
            <a:off x="3833840" y="1756171"/>
            <a:ext cx="1011475" cy="115354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Magnetic Disk 20"/>
          <p:cNvSpPr/>
          <p:nvPr/>
        </p:nvSpPr>
        <p:spPr>
          <a:xfrm>
            <a:off x="6557621" y="1736725"/>
            <a:ext cx="815679" cy="9683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Magnetic Disk 21"/>
          <p:cNvSpPr/>
          <p:nvPr/>
        </p:nvSpPr>
        <p:spPr>
          <a:xfrm>
            <a:off x="4525621" y="3223203"/>
            <a:ext cx="815679" cy="9683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Magnetic Disk 22"/>
          <p:cNvSpPr/>
          <p:nvPr/>
        </p:nvSpPr>
        <p:spPr>
          <a:xfrm>
            <a:off x="6405221" y="3223202"/>
            <a:ext cx="815679" cy="9683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36886" y="1519493"/>
            <a:ext cx="7358743" cy="304680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53237" y="1569585"/>
            <a:ext cx="1257011" cy="381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Instance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4459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Principals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66629" y="76701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A principal is something requesting permissions to a securable.</a:t>
            </a:r>
          </a:p>
        </p:txBody>
      </p:sp>
      <p:sp>
        <p:nvSpPr>
          <p:cNvPr id="39" name="Oval 38"/>
          <p:cNvSpPr/>
          <p:nvPr/>
        </p:nvSpPr>
        <p:spPr>
          <a:xfrm>
            <a:off x="713878" y="1658950"/>
            <a:ext cx="3426881" cy="3229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4804499" y="1658950"/>
            <a:ext cx="3316606" cy="32292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33825" y="1574701"/>
            <a:ext cx="911639" cy="3348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b="1" dirty="0" smtClean="0"/>
              <a:t>Server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645150" y="1569635"/>
            <a:ext cx="890898" cy="33575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b="1" dirty="0" smtClean="0"/>
              <a:t>Database</a:t>
            </a:r>
            <a:endParaRPr lang="en-US" b="1" dirty="0"/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193699"/>
              </p:ext>
            </p:extLst>
          </p:nvPr>
        </p:nvGraphicFramePr>
        <p:xfrm>
          <a:off x="2880726" y="2046002"/>
          <a:ext cx="994957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4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SQL login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156779"/>
              </p:ext>
            </p:extLst>
          </p:nvPr>
        </p:nvGraphicFramePr>
        <p:xfrm>
          <a:off x="6163052" y="2046002"/>
          <a:ext cx="1527407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74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50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Windows login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773915"/>
              </p:ext>
            </p:extLst>
          </p:nvPr>
        </p:nvGraphicFramePr>
        <p:xfrm>
          <a:off x="3558279" y="2940377"/>
          <a:ext cx="1622700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2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Windows group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480907"/>
              </p:ext>
            </p:extLst>
          </p:nvPr>
        </p:nvGraphicFramePr>
        <p:xfrm>
          <a:off x="4151718" y="2078387"/>
          <a:ext cx="1145541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55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Server role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044162"/>
              </p:ext>
            </p:extLst>
          </p:nvPr>
        </p:nvGraphicFramePr>
        <p:xfrm>
          <a:off x="5747939" y="2612259"/>
          <a:ext cx="1561034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10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13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Login mapped to a certificate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729868"/>
              </p:ext>
            </p:extLst>
          </p:nvPr>
        </p:nvGraphicFramePr>
        <p:xfrm>
          <a:off x="3163319" y="3510508"/>
          <a:ext cx="1780449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0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Login mapped to an asymmetric key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156982"/>
              </p:ext>
            </p:extLst>
          </p:nvPr>
        </p:nvGraphicFramePr>
        <p:xfrm>
          <a:off x="1607264" y="3718048"/>
          <a:ext cx="1038679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8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SQL user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303518"/>
              </p:ext>
            </p:extLst>
          </p:nvPr>
        </p:nvGraphicFramePr>
        <p:xfrm>
          <a:off x="5325231" y="3520744"/>
          <a:ext cx="1435282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52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Windows user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88581"/>
              </p:ext>
            </p:extLst>
          </p:nvPr>
        </p:nvGraphicFramePr>
        <p:xfrm>
          <a:off x="6610784" y="3950730"/>
          <a:ext cx="1627797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77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Windows group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58627"/>
              </p:ext>
            </p:extLst>
          </p:nvPr>
        </p:nvGraphicFramePr>
        <p:xfrm>
          <a:off x="6804372" y="3265179"/>
          <a:ext cx="1630820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0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Application role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786901"/>
              </p:ext>
            </p:extLst>
          </p:nvPr>
        </p:nvGraphicFramePr>
        <p:xfrm>
          <a:off x="5397472" y="4332002"/>
          <a:ext cx="1403714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37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Database role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01934"/>
              </p:ext>
            </p:extLst>
          </p:nvPr>
        </p:nvGraphicFramePr>
        <p:xfrm>
          <a:off x="2736180" y="4354446"/>
          <a:ext cx="1442538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25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User mapped to a certificate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796802"/>
              </p:ext>
            </p:extLst>
          </p:nvPr>
        </p:nvGraphicFramePr>
        <p:xfrm>
          <a:off x="1168348" y="2830382"/>
          <a:ext cx="1965736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57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User mapped to an asymmetric key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07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4033E-6 L -0.10069 -0.030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-15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34033E-6 L -0.49028 0.041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14" y="203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-0.20729 -0.0620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-311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8.64198E-7 L 0.47066 -0.3675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24" y="-183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50093E-6 L -0.24775 0.1797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898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37307E-6 L -0.17517 0.1019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509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63187E-6 L -0.4408 0.151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756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6.17284E-7 L 0.04202 -0.2688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-1345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11042 -0.2925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1463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0.13246 -0.0410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32" y="-206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L 0.03507 -0.307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" y="-1537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20988E-6 L 0.46632 0.1092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16" y="546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08642E-6 L 0.32553 -0.0654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7" y="-3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build="allAtOnce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Principals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07571" y="1532369"/>
            <a:ext cx="1005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/>
              <a:t>Server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12783" y="1542371"/>
            <a:ext cx="13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Database</a:t>
            </a:r>
            <a:endParaRPr lang="en-US" sz="24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517185"/>
              </p:ext>
            </p:extLst>
          </p:nvPr>
        </p:nvGraphicFramePr>
        <p:xfrm>
          <a:off x="802891" y="2195048"/>
          <a:ext cx="1431262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12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SQL login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019463"/>
              </p:ext>
            </p:extLst>
          </p:nvPr>
        </p:nvGraphicFramePr>
        <p:xfrm>
          <a:off x="802890" y="2631664"/>
          <a:ext cx="2006297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62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50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AD\Windows </a:t>
                      </a:r>
                      <a:r>
                        <a:rPr lang="en-US" sz="1600" u="none" strike="noStrike" dirty="0">
                          <a:effectLst/>
                        </a:rPr>
                        <a:t>login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043899"/>
              </p:ext>
            </p:extLst>
          </p:nvPr>
        </p:nvGraphicFramePr>
        <p:xfrm>
          <a:off x="802891" y="3068280"/>
          <a:ext cx="1959163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91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AD\Windows </a:t>
                      </a:r>
                      <a:r>
                        <a:rPr lang="en-US" sz="1600" u="none" strike="noStrike" dirty="0">
                          <a:effectLst/>
                        </a:rPr>
                        <a:t>group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083129"/>
              </p:ext>
            </p:extLst>
          </p:nvPr>
        </p:nvGraphicFramePr>
        <p:xfrm>
          <a:off x="3050080" y="2778149"/>
          <a:ext cx="1132077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2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Server role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31713"/>
              </p:ext>
            </p:extLst>
          </p:nvPr>
        </p:nvGraphicFramePr>
        <p:xfrm>
          <a:off x="802891" y="3504896"/>
          <a:ext cx="1703491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3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1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Login mapped to a certificate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15665"/>
              </p:ext>
            </p:extLst>
          </p:nvPr>
        </p:nvGraphicFramePr>
        <p:xfrm>
          <a:off x="802891" y="4185352"/>
          <a:ext cx="1892217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22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Login mapped to an asymmetric key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579563"/>
              </p:ext>
            </p:extLst>
          </p:nvPr>
        </p:nvGraphicFramePr>
        <p:xfrm>
          <a:off x="6352156" y="2195048"/>
          <a:ext cx="937151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71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SQL user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514315"/>
              </p:ext>
            </p:extLst>
          </p:nvPr>
        </p:nvGraphicFramePr>
        <p:xfrm>
          <a:off x="6352155" y="2631664"/>
          <a:ext cx="2028276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82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AD\Windows login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388470"/>
              </p:ext>
            </p:extLst>
          </p:nvPr>
        </p:nvGraphicFramePr>
        <p:xfrm>
          <a:off x="6352156" y="3068280"/>
          <a:ext cx="2062657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26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AD\Windows </a:t>
                      </a:r>
                      <a:r>
                        <a:rPr lang="en-US" sz="1600" u="none" strike="noStrike" dirty="0">
                          <a:effectLst/>
                        </a:rPr>
                        <a:t>group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658389"/>
              </p:ext>
            </p:extLst>
          </p:nvPr>
        </p:nvGraphicFramePr>
        <p:xfrm>
          <a:off x="4457058" y="3149741"/>
          <a:ext cx="1557838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78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Application role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89530"/>
              </p:ext>
            </p:extLst>
          </p:nvPr>
        </p:nvGraphicFramePr>
        <p:xfrm>
          <a:off x="4457058" y="2778149"/>
          <a:ext cx="1398180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8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Database role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809038"/>
              </p:ext>
            </p:extLst>
          </p:nvPr>
        </p:nvGraphicFramePr>
        <p:xfrm>
          <a:off x="6352156" y="3504896"/>
          <a:ext cx="1677380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73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User mapped to a certificate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16655"/>
              </p:ext>
            </p:extLst>
          </p:nvPr>
        </p:nvGraphicFramePr>
        <p:xfrm>
          <a:off x="6352156" y="4185352"/>
          <a:ext cx="2122543" cy="497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25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User mapped to an asymmetric key</a:t>
                      </a:r>
                      <a:endParaRPr lang="en-US" sz="1600" b="0" i="0" u="none" strike="noStrike" dirty="0">
                        <a:solidFill>
                          <a:srgbClr val="2A2A2A"/>
                        </a:solidFill>
                        <a:effectLst/>
                        <a:latin typeface="Segoe U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3" name="Straight Connector 22"/>
          <p:cNvCxnSpPr/>
          <p:nvPr/>
        </p:nvCxnSpPr>
        <p:spPr>
          <a:xfrm>
            <a:off x="4312783" y="1539657"/>
            <a:ext cx="0" cy="3211735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235482" y="1792754"/>
            <a:ext cx="771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Users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13991" y="1792754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Logins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424898" y="2382668"/>
            <a:ext cx="757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Roles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A principal is something requesting permissions to a securable.</a:t>
            </a:r>
          </a:p>
        </p:txBody>
      </p:sp>
    </p:spTree>
    <p:extLst>
      <p:ext uri="{BB962C8B-B14F-4D97-AF65-F5344CB8AC3E}">
        <p14:creationId xmlns:p14="http://schemas.microsoft.com/office/powerpoint/2010/main" val="278745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 smtClean="0"/>
              <a:t>Principals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A role is a special type of principal that is designed to contain other principals and transfer permissions to them.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4968" y="2129839"/>
            <a:ext cx="17000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sz="2000" b="1" dirty="0" smtClean="0">
                <a:solidFill>
                  <a:srgbClr val="1D9C48"/>
                </a:solidFill>
              </a:rPr>
              <a:t>Built in roles</a:t>
            </a:r>
            <a:endParaRPr lang="en-US" b="1" dirty="0">
              <a:solidFill>
                <a:srgbClr val="1D9C48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84968" y="2489469"/>
            <a:ext cx="2630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 and Database level roles that come with SQL Server most of which can’t be granted or </a:t>
            </a:r>
            <a:r>
              <a:rPr lang="en-US" dirty="0" smtClean="0"/>
              <a:t>denied </a:t>
            </a:r>
            <a:r>
              <a:rPr lang="en-US" dirty="0" smtClean="0"/>
              <a:t>permissions.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54682" y="2122585"/>
            <a:ext cx="2370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1D9C48"/>
                </a:solidFill>
              </a:rPr>
              <a:t>User defined </a:t>
            </a:r>
            <a:r>
              <a:rPr lang="en-US" sz="2000" b="1" dirty="0">
                <a:solidFill>
                  <a:srgbClr val="1D9C48"/>
                </a:solidFill>
              </a:rPr>
              <a:t>roles</a:t>
            </a:r>
            <a:endParaRPr lang="en-US" sz="2000" b="1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4454681" y="2482215"/>
            <a:ext cx="30961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Roles created by a user and can be </a:t>
            </a:r>
            <a:r>
              <a:rPr lang="en-US" dirty="0" smtClean="0"/>
              <a:t>granted/denied </a:t>
            </a:r>
            <a:r>
              <a:rPr lang="en-US" dirty="0" smtClean="0"/>
              <a:t>permissions.  User defined server roles are new as of SQL Server 2012.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Unsurprisingly all of this data is </a:t>
            </a:r>
            <a:r>
              <a:rPr lang="en-US" sz="2400" dirty="0" smtClean="0">
                <a:solidFill>
                  <a:schemeClr val="accent1"/>
                </a:solidFill>
              </a:rPr>
              <a:t>available through system </a:t>
            </a:r>
            <a:r>
              <a:rPr lang="en-US" sz="2400" dirty="0">
                <a:solidFill>
                  <a:schemeClr val="accent1"/>
                </a:solidFill>
              </a:rPr>
              <a:t>views.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3499" y="1836791"/>
            <a:ext cx="2676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sys.server_principals</a:t>
            </a:r>
            <a:endParaRPr lang="en-US" dirty="0" smtClean="0"/>
          </a:p>
          <a:p>
            <a:r>
              <a:rPr lang="en-US" dirty="0" err="1" smtClean="0"/>
              <a:t>sys.server_permissions</a:t>
            </a:r>
            <a:endParaRPr lang="en-US" dirty="0" smtClean="0"/>
          </a:p>
          <a:p>
            <a:r>
              <a:rPr lang="en-US" dirty="0" err="1" smtClean="0"/>
              <a:t>sys.server_role_members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477337" y="1829537"/>
            <a:ext cx="2979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sys.database_principals</a:t>
            </a:r>
            <a:endParaRPr lang="en-US" dirty="0" smtClean="0"/>
          </a:p>
          <a:p>
            <a:r>
              <a:rPr lang="en-US" dirty="0" err="1" smtClean="0"/>
              <a:t>sys.database_permissions</a:t>
            </a:r>
            <a:endParaRPr lang="en-US" dirty="0" smtClean="0"/>
          </a:p>
          <a:p>
            <a:r>
              <a:rPr lang="en-US" dirty="0" err="1" smtClean="0"/>
              <a:t>sys.database_role_members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673499" y="1462657"/>
            <a:ext cx="1189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1D9C48"/>
                </a:solidFill>
              </a:rPr>
              <a:t>Instance</a:t>
            </a:r>
            <a:endParaRPr lang="en-US" sz="20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484598" y="1455403"/>
            <a:ext cx="1294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1D9C48"/>
                </a:solidFill>
              </a:rPr>
              <a:t>Database</a:t>
            </a:r>
            <a:endParaRPr lang="en-US" sz="2000" b="1" dirty="0" smtClean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673499" y="3153337"/>
            <a:ext cx="5905648" cy="126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These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six contain just the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core data.  There are several more views and functions with a variety of additional information!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9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How are server principals and database principals related?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539031" y="3587535"/>
            <a:ext cx="0" cy="133609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74296" y="305506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691244" y="305506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539031" y="1283635"/>
            <a:ext cx="0" cy="134001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38612" y="2677213"/>
            <a:ext cx="1212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Database</a:t>
            </a:r>
          </a:p>
          <a:p>
            <a:r>
              <a:rPr lang="en-US" sz="2000" b="1" dirty="0" smtClean="0"/>
              <a:t>Principals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66261" y="2667786"/>
            <a:ext cx="1212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Server</a:t>
            </a:r>
          </a:p>
          <a:p>
            <a:r>
              <a:rPr lang="en-US" sz="2000" b="1" dirty="0" smtClean="0"/>
              <a:t>Principals</a:t>
            </a:r>
            <a:endParaRPr lang="en-US" sz="2000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664094" y="305506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810057" y="306232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1448" y="2585548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Principal_ID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951448" y="2878680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951448" y="317181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857135" y="2795614"/>
            <a:ext cx="140428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857135" y="3078287"/>
            <a:ext cx="140428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344936"/>
              </p:ext>
            </p:extLst>
          </p:nvPr>
        </p:nvGraphicFramePr>
        <p:xfrm>
          <a:off x="2485917" y="1908460"/>
          <a:ext cx="425478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3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44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67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SQL Login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0x014EA8886B841C4CA1F7ED32489BBF62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smtClean="0"/>
                        <a:t>AD Login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0x010500000000000515000000AA70DE8DE24F4D68F572D916EB8C0100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AD 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0x010500000000000515000000AA70DE8DE24F4D68F572D91623FF0300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Certificate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0x01060000000000090100000069EE6684FF55FDC676DE368D07C2C200FE155810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97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 smtClean="0">
                <a:solidFill>
                  <a:schemeClr val="accent1"/>
                </a:solidFill>
              </a:rPr>
              <a:t>Orphaned Users</a:t>
            </a:r>
            <a:endParaRPr lang="en-US" sz="2400" dirty="0">
              <a:solidFill>
                <a:schemeClr val="accent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369988" y="286652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094736" y="286652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539032" y="1228683"/>
            <a:ext cx="4688" cy="3720389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138315"/>
              </p:ext>
            </p:extLst>
          </p:nvPr>
        </p:nvGraphicFramePr>
        <p:xfrm>
          <a:off x="2485630" y="1910704"/>
          <a:ext cx="424507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3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47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67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SQL Login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0x014EA8886B841C4CA1F7ED32489BBF62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AD Login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0x010500000000000515000000AA70DE8DE24F4D68F572D916EB8C0100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AD 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0x010500000000000515000000AA70DE8DE24F4D68F572D91623FF0300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778">
                <a:tc>
                  <a:txBody>
                    <a:bodyPr/>
                    <a:lstStyle/>
                    <a:p>
                      <a:r>
                        <a:rPr lang="en-US" dirty="0" smtClean="0"/>
                        <a:t>Certificate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0x01060000000000090100000069EE6684FF55FDC676DE368D07C2C200FE155810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3" name="Straight Arrow Connector 32"/>
          <p:cNvCxnSpPr/>
          <p:nvPr/>
        </p:nvCxnSpPr>
        <p:spPr>
          <a:xfrm>
            <a:off x="1664094" y="305506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810057" y="3062328"/>
            <a:ext cx="671957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&quot;No&quot; Symbol 34"/>
          <p:cNvSpPr/>
          <p:nvPr/>
        </p:nvSpPr>
        <p:spPr>
          <a:xfrm>
            <a:off x="3158998" y="1692005"/>
            <a:ext cx="2760066" cy="2740645"/>
          </a:xfrm>
          <a:prstGeom prst="noSmoking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38612" y="2677213"/>
            <a:ext cx="1212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Database</a:t>
            </a:r>
          </a:p>
          <a:p>
            <a:r>
              <a:rPr lang="en-US" sz="2000" b="1" dirty="0" smtClean="0"/>
              <a:t>Principals</a:t>
            </a:r>
            <a:endParaRPr lang="en-US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66261" y="2667786"/>
            <a:ext cx="1212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Server</a:t>
            </a:r>
          </a:p>
          <a:p>
            <a:r>
              <a:rPr lang="en-US" sz="2000" b="1" dirty="0" smtClean="0"/>
              <a:t>Principals</a:t>
            </a:r>
            <a:endParaRPr lang="en-US" sz="2000" b="1" dirty="0"/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8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Orphaned Users – Windows Authenticated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72133" y="1806690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/>
          <p:cNvSpPr/>
          <p:nvPr/>
        </p:nvSpPr>
        <p:spPr>
          <a:xfrm>
            <a:off x="1504938" y="2917289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32090" y="1806690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n 15"/>
          <p:cNvSpPr/>
          <p:nvPr/>
        </p:nvSpPr>
        <p:spPr>
          <a:xfrm>
            <a:off x="1504938" y="2917289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42858" y="3485503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22068" y="2035044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029029" y="2448130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939280" y="2434629"/>
            <a:ext cx="762" cy="918261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xtBox 20"/>
          <p:cNvSpPr txBox="1"/>
          <p:nvPr/>
        </p:nvSpPr>
        <p:spPr>
          <a:xfrm>
            <a:off x="3684439" y="2035044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642858" y="3485503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4087536" y="2456314"/>
            <a:ext cx="762" cy="90446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170288" y="2462226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xtBox 24"/>
          <p:cNvSpPr txBox="1"/>
          <p:nvPr/>
        </p:nvSpPr>
        <p:spPr>
          <a:xfrm>
            <a:off x="5084762" y="1772631"/>
            <a:ext cx="3259137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CREATE LOGIN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[Domain\Dopey]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WINDOWS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3190" y="1390043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89490" y="1390043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7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3577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-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22986 -0.002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1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Orphaned Users – </a:t>
            </a:r>
            <a:r>
              <a:rPr lang="en-US" sz="2400" dirty="0" smtClean="0">
                <a:solidFill>
                  <a:schemeClr val="accent1"/>
                </a:solidFill>
              </a:rPr>
              <a:t>SQL </a:t>
            </a:r>
            <a:r>
              <a:rPr lang="en-US" sz="2400" dirty="0">
                <a:solidFill>
                  <a:schemeClr val="accent1"/>
                </a:solidFill>
              </a:rPr>
              <a:t>Authenticated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72133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n 30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32090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n 32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622068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2029029" y="2445053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1939280" y="2431552"/>
            <a:ext cx="762" cy="918261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>
          <a:xfrm>
            <a:off x="3684439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4087536" y="2453237"/>
            <a:ext cx="762" cy="90446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170288" y="2459149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/>
          <p:cNvSpPr txBox="1"/>
          <p:nvPr/>
        </p:nvSpPr>
        <p:spPr>
          <a:xfrm>
            <a:off x="5084763" y="1769554"/>
            <a:ext cx="307176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CREATE LOGIN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Dopey WITH PASSWORD = '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MyPass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84763" y="2531554"/>
            <a:ext cx="3559616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EXEC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sp_change_users_login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'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auto_fix','DOPEY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ALTER USER Dopey WITH LOGIN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Dopey;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31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894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0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3577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-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22986 -0.002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8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Orphaned Users – </a:t>
            </a:r>
            <a:r>
              <a:rPr lang="en-US" sz="2400" dirty="0" smtClean="0">
                <a:solidFill>
                  <a:schemeClr val="accent1"/>
                </a:solidFill>
              </a:rPr>
              <a:t>SQL </a:t>
            </a:r>
            <a:r>
              <a:rPr lang="en-US" sz="2400" dirty="0">
                <a:solidFill>
                  <a:schemeClr val="accent1"/>
                </a:solidFill>
              </a:rPr>
              <a:t>Authenticated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72133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n 30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32090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n 32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622068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2029029" y="2445053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1939280" y="2431552"/>
            <a:ext cx="762" cy="918261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>
          <a:xfrm>
            <a:off x="3684439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4087536" y="2453237"/>
            <a:ext cx="762" cy="90446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170288" y="2459149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TextBox 42"/>
          <p:cNvSpPr txBox="1"/>
          <p:nvPr/>
        </p:nvSpPr>
        <p:spPr>
          <a:xfrm>
            <a:off x="5084763" y="2531554"/>
            <a:ext cx="3559616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EXEC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sp_change_users_login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'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auto_fix','DOPEY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ALTER USER Dopey WITH LOGIN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Dopey;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31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894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67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3577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-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22986 -0.002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Orphaned Users – </a:t>
            </a:r>
            <a:r>
              <a:rPr lang="en-US" sz="2400" dirty="0" smtClean="0">
                <a:solidFill>
                  <a:schemeClr val="accent1"/>
                </a:solidFill>
              </a:rPr>
              <a:t>SQL </a:t>
            </a:r>
            <a:r>
              <a:rPr lang="en-US" sz="2400" dirty="0">
                <a:solidFill>
                  <a:schemeClr val="accent1"/>
                </a:solidFill>
              </a:rPr>
              <a:t>Authenticated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72133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n 30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32090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n 32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622068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2029029" y="2445053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1939280" y="2431552"/>
            <a:ext cx="762" cy="918261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>
          <a:xfrm>
            <a:off x="3684439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4087536" y="2453237"/>
            <a:ext cx="762" cy="90446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170288" y="2459149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TextBox 42"/>
          <p:cNvSpPr txBox="1"/>
          <p:nvPr/>
        </p:nvSpPr>
        <p:spPr>
          <a:xfrm>
            <a:off x="5084763" y="2531554"/>
            <a:ext cx="3559616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EXEC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sp_change_users_login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'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auto_fix','DOPEY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or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ALTER USER Dopey WITH LOGIN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Dopey;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31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894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8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3577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-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22986 -0.002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Orphaned Users – </a:t>
            </a:r>
            <a:r>
              <a:rPr lang="en-US" sz="2400" dirty="0" smtClean="0">
                <a:solidFill>
                  <a:schemeClr val="accent1"/>
                </a:solidFill>
              </a:rPr>
              <a:t>SQL </a:t>
            </a:r>
            <a:r>
              <a:rPr lang="en-US" sz="2400" dirty="0">
                <a:solidFill>
                  <a:schemeClr val="accent1"/>
                </a:solidFill>
              </a:rPr>
              <a:t>Authenticated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72133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n 30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32090" y="1800438"/>
            <a:ext cx="1773049" cy="2713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n 32"/>
          <p:cNvSpPr/>
          <p:nvPr/>
        </p:nvSpPr>
        <p:spPr>
          <a:xfrm>
            <a:off x="1504938" y="2914212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622068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2029029" y="2445053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1939280" y="2431552"/>
            <a:ext cx="762" cy="918261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>
          <a:xfrm>
            <a:off x="3684439" y="203196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Logins</a:t>
            </a:r>
            <a:endParaRPr 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642858" y="3482426"/>
            <a:ext cx="77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Users</a:t>
            </a:r>
            <a:endParaRPr lang="en-US" sz="2000" b="1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4087536" y="2453237"/>
            <a:ext cx="762" cy="904462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170288" y="2459149"/>
            <a:ext cx="762" cy="94256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TextBox 42"/>
          <p:cNvSpPr txBox="1"/>
          <p:nvPr/>
        </p:nvSpPr>
        <p:spPr>
          <a:xfrm>
            <a:off x="5084763" y="1788002"/>
            <a:ext cx="355961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/>
              <a:t>CREATE LOGIN Dopey WITH PASSWORD = '</a:t>
            </a:r>
            <a:r>
              <a:rPr lang="en-US" dirty="0" err="1"/>
              <a:t>MyPass</a:t>
            </a:r>
            <a:r>
              <a:rPr lang="en-US" dirty="0"/>
              <a:t>',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/>
              <a:t>SID = </a:t>
            </a:r>
            <a:r>
              <a:rPr lang="en-US" dirty="0">
                <a:solidFill>
                  <a:schemeClr val="dk1"/>
                </a:solidFill>
              </a:rPr>
              <a:t>0x014EA8886B841C4CA</a:t>
            </a:r>
          </a:p>
          <a:p>
            <a:r>
              <a:rPr lang="en-US" dirty="0" smtClean="0">
                <a:solidFill>
                  <a:schemeClr val="dk1"/>
                </a:solidFill>
              </a:rPr>
              <a:t>1F7ED32489BBF62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0431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89490" y="1380616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5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3577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-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22986 -0.002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8" grpId="0"/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Orphaned Users – </a:t>
            </a:r>
            <a:r>
              <a:rPr lang="en-US" sz="2400" dirty="0" smtClean="0">
                <a:solidFill>
                  <a:schemeClr val="accent1"/>
                </a:solidFill>
              </a:rPr>
              <a:t>Exceptions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4492" y="3148150"/>
            <a:ext cx="1465330" cy="16846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n 19"/>
          <p:cNvSpPr/>
          <p:nvPr/>
        </p:nvSpPr>
        <p:spPr>
          <a:xfrm>
            <a:off x="2466963" y="3388894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00198" y="3157675"/>
            <a:ext cx="2600252" cy="16846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57258" y="3833283"/>
            <a:ext cx="757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Roles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890790" y="2739065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Can 23"/>
          <p:cNvSpPr/>
          <p:nvPr/>
        </p:nvSpPr>
        <p:spPr>
          <a:xfrm>
            <a:off x="5162538" y="3379369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895924" y="3148150"/>
            <a:ext cx="1465330" cy="16846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an 25"/>
          <p:cNvSpPr/>
          <p:nvPr/>
        </p:nvSpPr>
        <p:spPr>
          <a:xfrm>
            <a:off x="5162538" y="3385719"/>
            <a:ext cx="914400" cy="1216152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252833" y="3728508"/>
            <a:ext cx="753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</a:t>
            </a:r>
          </a:p>
          <a:p>
            <a:r>
              <a:rPr lang="en-US" sz="2000" b="1" dirty="0" smtClean="0"/>
              <a:t>User</a:t>
            </a:r>
            <a:endParaRPr lang="en-US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252833" y="3725333"/>
            <a:ext cx="753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Login</a:t>
            </a:r>
          </a:p>
          <a:p>
            <a:r>
              <a:rPr lang="en-US" sz="2000" b="1" dirty="0" smtClean="0"/>
              <a:t>User</a:t>
            </a:r>
            <a:endParaRPr lang="en-US" sz="2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4786515" y="2729540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61340" y="2729540"/>
            <a:ext cx="126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Server 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0315" y="1293127"/>
            <a:ext cx="9544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dirty="0" smtClean="0">
                <a:solidFill>
                  <a:srgbClr val="1D9C48"/>
                </a:solidFill>
              </a:rPr>
              <a:t>Roles</a:t>
            </a:r>
            <a:endParaRPr lang="en-US" sz="2000" b="1" dirty="0">
              <a:solidFill>
                <a:srgbClr val="1D9C48"/>
              </a:solidFill>
            </a:endParaRPr>
          </a:p>
          <a:p>
            <a:endParaRPr lang="en-US" sz="2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4796040" y="1293127"/>
            <a:ext cx="3219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dirty="0" smtClean="0">
                <a:solidFill>
                  <a:srgbClr val="1D9C48"/>
                </a:solidFill>
              </a:rPr>
              <a:t>Contained Databases</a:t>
            </a: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909840" y="1702702"/>
            <a:ext cx="3404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Server and database roles have no relation to each other.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4824615" y="1702702"/>
            <a:ext cx="3966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database principals in a contained database have all of the information needed to connect to the server and database.</a:t>
            </a:r>
            <a:endParaRPr lang="en-US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1157083" y="3833283"/>
            <a:ext cx="757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Roles</a:t>
            </a:r>
            <a:endParaRPr lang="en-US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1866717" y="376837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&lt;&gt;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9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19462 -0.0004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2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85185E-6 L 0.18924 -0.0025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 animBg="1"/>
      <p:bldP spid="26" grpId="1" animBg="1"/>
      <p:bldP spid="28" grpId="0"/>
      <p:bldP spid="28" grpId="1"/>
      <p:bldP spid="29" grpId="0"/>
      <p:bldP spid="42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How do we apply a permission to a principal</a:t>
            </a:r>
            <a:r>
              <a:rPr lang="en-US" sz="2400" dirty="0" smtClean="0">
                <a:solidFill>
                  <a:schemeClr val="accent1"/>
                </a:solidFill>
              </a:rPr>
              <a:t>?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5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57020" y="1863111"/>
            <a:ext cx="867545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b="1" dirty="0" smtClean="0"/>
              <a:t>GRANT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87239" y="1584107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DENY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46913" y="3395774"/>
            <a:ext cx="95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REVOKE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57020" y="2222742"/>
            <a:ext cx="195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Allow a permission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787239" y="2055436"/>
            <a:ext cx="2733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permission cannot be allowed.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3646913" y="3755399"/>
            <a:ext cx="2010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Remove a GRANT or DENY.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1504620" y="3087758"/>
            <a:ext cx="6086944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200474" y="1716158"/>
            <a:ext cx="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58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Administrative Principals and Permissions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1218854"/>
            <a:ext cx="78949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000" dirty="0">
                <a:solidFill>
                  <a:schemeClr val="accent1"/>
                </a:solidFill>
              </a:rPr>
              <a:t>There are six special principals/permissions.  These are the super users and deserve special attention.</a:t>
            </a:r>
          </a:p>
          <a:p>
            <a:pPr marL="0" lvl="2"/>
            <a:r>
              <a:rPr lang="en-US" sz="2000" dirty="0" smtClean="0">
                <a:solidFill>
                  <a:schemeClr val="accent5"/>
                </a:solidFill>
              </a:rPr>
              <a:t>Each </a:t>
            </a:r>
            <a:r>
              <a:rPr lang="en-US" sz="2000" dirty="0">
                <a:solidFill>
                  <a:schemeClr val="accent5"/>
                </a:solidFill>
              </a:rPr>
              <a:t>of these principals and permissions have complete control over their associated securable.</a:t>
            </a:r>
          </a:p>
        </p:txBody>
      </p:sp>
      <p:sp>
        <p:nvSpPr>
          <p:cNvPr id="5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40467" y="3378711"/>
            <a:ext cx="41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sa</a:t>
            </a:r>
            <a:endParaRPr lang="en-US" sz="20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540467" y="4097106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dbo</a:t>
            </a:r>
            <a:endParaRPr lang="en-US" sz="20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87235" y="3378711"/>
            <a:ext cx="1078565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000" b="1"/>
              <a:t>Instance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540467" y="2675578"/>
            <a:ext cx="1369286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000" b="1" dirty="0"/>
              <a:t>Single User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4861" y="2675578"/>
            <a:ext cx="654666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</a:rPr>
              <a:t>Role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64861" y="3378711"/>
            <a:ext cx="1179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sysadmin</a:t>
            </a:r>
            <a:endParaRPr lang="en-US" sz="2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464861" y="4097106"/>
            <a:ext cx="1275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d</a:t>
            </a:r>
            <a:r>
              <a:rPr lang="en-US" sz="2000" dirty="0" err="1" smtClean="0"/>
              <a:t>b_owner</a:t>
            </a:r>
            <a:endParaRPr lang="en-US" sz="20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80055" y="4097136"/>
            <a:ext cx="1559924" cy="400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b="1"/>
              <a:t>Database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52418" y="3378711"/>
            <a:ext cx="1665328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000"/>
              <a:t>control server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452418" y="4097106"/>
            <a:ext cx="1969963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000"/>
              <a:t>control database</a:t>
            </a:r>
            <a:endParaRPr lang="en-US" sz="2000" dirty="0" err="1"/>
          </a:p>
        </p:txBody>
      </p:sp>
      <p:sp>
        <p:nvSpPr>
          <p:cNvPr id="23" name="TextBox 22"/>
          <p:cNvSpPr txBox="1"/>
          <p:nvPr/>
        </p:nvSpPr>
        <p:spPr>
          <a:xfrm>
            <a:off x="6452418" y="2675608"/>
            <a:ext cx="1972482" cy="400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</a:rPr>
              <a:t>Permission</a:t>
            </a:r>
          </a:p>
        </p:txBody>
      </p:sp>
      <p:cxnSp>
        <p:nvCxnSpPr>
          <p:cNvPr id="24" name="Elbow Connector 23"/>
          <p:cNvCxnSpPr/>
          <p:nvPr/>
        </p:nvCxnSpPr>
        <p:spPr>
          <a:xfrm rot="5400000" flipH="1" flipV="1">
            <a:off x="4301216" y="2713989"/>
            <a:ext cx="1400933" cy="2478322"/>
          </a:xfrm>
          <a:prstGeom prst="bentConnector3">
            <a:avLst/>
          </a:prstGeom>
          <a:ln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30899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908"/>
            <a:ext cx="8229600" cy="612956"/>
          </a:xfrm>
        </p:spPr>
        <p:txBody>
          <a:bodyPr/>
          <a:lstStyle/>
          <a:p>
            <a:r>
              <a:rPr lang="en-US" dirty="0"/>
              <a:t>Where can we find everything?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6629" y="767018"/>
            <a:ext cx="78949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Most people start out using the GUI to find what permissions a principal has.  But where in the GUI is everything?</a:t>
            </a:r>
          </a:p>
        </p:txBody>
      </p:sp>
      <p:sp>
        <p:nvSpPr>
          <p:cNvPr id="5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28904" y="4910994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2862" y="2081930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Principals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17847" y="2081930"/>
            <a:ext cx="1326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Securables</a:t>
            </a:r>
            <a:endParaRPr lang="en-US" sz="20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305" y="2081930"/>
            <a:ext cx="1759783" cy="28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218" y="2081930"/>
            <a:ext cx="22860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7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13577" y="815249"/>
            <a:ext cx="4445659" cy="2284832"/>
          </a:xfrm>
        </p:spPr>
        <p:txBody>
          <a:bodyPr/>
          <a:lstStyle/>
          <a:p>
            <a:pPr>
              <a:lnSpc>
                <a:spcPts val="4500"/>
              </a:lnSpc>
              <a:spcBef>
                <a:spcPts val="600"/>
              </a:spcBef>
            </a:pPr>
            <a:r>
              <a:rPr lang="en-US" dirty="0" smtClean="0"/>
              <a:t>Where can</a:t>
            </a:r>
            <a:br>
              <a:rPr lang="en-US" dirty="0" smtClean="0"/>
            </a:br>
            <a:r>
              <a:rPr lang="en-US" dirty="0" smtClean="0"/>
              <a:t>we find security info?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 using SSMS to help us learn to script.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2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lnSpc>
                <a:spcPct val="200000"/>
              </a:lnSpc>
              <a:spcBef>
                <a:spcPts val="0"/>
              </a:spcBef>
            </a:pPr>
            <a:r>
              <a:rPr lang="en-US" sz="2000" dirty="0">
                <a:solidFill>
                  <a:srgbClr val="1D9C48"/>
                </a:solidFill>
              </a:rPr>
              <a:t>Least Maintenance</a:t>
            </a:r>
          </a:p>
          <a:p>
            <a:pPr lvl="0">
              <a:lnSpc>
                <a:spcPct val="200000"/>
              </a:lnSpc>
              <a:spcBef>
                <a:spcPts val="0"/>
              </a:spcBef>
            </a:pPr>
            <a:r>
              <a:rPr lang="en-US" sz="2000" dirty="0">
                <a:solidFill>
                  <a:srgbClr val="1D9C48"/>
                </a:solidFill>
              </a:rPr>
              <a:t>Least Surface Area</a:t>
            </a:r>
          </a:p>
          <a:p>
            <a:pPr lvl="0">
              <a:lnSpc>
                <a:spcPct val="200000"/>
              </a:lnSpc>
              <a:spcBef>
                <a:spcPts val="0"/>
              </a:spcBef>
            </a:pPr>
            <a:r>
              <a:rPr lang="en-US" sz="2000" dirty="0">
                <a:solidFill>
                  <a:srgbClr val="1D9C48"/>
                </a:solidFill>
              </a:rPr>
              <a:t>Least </a:t>
            </a:r>
            <a:r>
              <a:rPr lang="en-US" sz="2000" dirty="0" smtClean="0">
                <a:solidFill>
                  <a:srgbClr val="1D9C48"/>
                </a:solidFill>
              </a:rPr>
              <a:t>Privileges</a:t>
            </a:r>
            <a:endParaRPr lang="en-US" sz="2000" dirty="0">
              <a:solidFill>
                <a:srgbClr val="1D9C48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4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>
                <a:solidFill>
                  <a:srgbClr val="1D9C48"/>
                </a:solidFill>
              </a:rPr>
              <a:t>Make your life as easy as possible.</a:t>
            </a: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Don’t make permissions more granular than you have to.  (Don’t grant </a:t>
            </a:r>
            <a:r>
              <a:rPr lang="en-US" sz="1800" dirty="0" smtClean="0">
                <a:solidFill>
                  <a:schemeClr val="tx1"/>
                </a:solidFill>
              </a:rPr>
              <a:t>permissions at </a:t>
            </a:r>
            <a:r>
              <a:rPr lang="en-US" sz="1800" dirty="0">
                <a:solidFill>
                  <a:schemeClr val="tx1"/>
                </a:solidFill>
              </a:rPr>
              <a:t>a table level if </a:t>
            </a:r>
            <a:r>
              <a:rPr lang="en-US" sz="1800" dirty="0" smtClean="0">
                <a:solidFill>
                  <a:schemeClr val="tx1"/>
                </a:solidFill>
              </a:rPr>
              <a:t>granting them at a </a:t>
            </a:r>
            <a:r>
              <a:rPr lang="en-US" sz="1800" dirty="0">
                <a:solidFill>
                  <a:schemeClr val="tx1"/>
                </a:solidFill>
              </a:rPr>
              <a:t>Schema or even better the </a:t>
            </a:r>
            <a:r>
              <a:rPr lang="en-US" sz="1800" dirty="0" smtClean="0">
                <a:solidFill>
                  <a:schemeClr val="tx1"/>
                </a:solidFill>
              </a:rPr>
              <a:t>database </a:t>
            </a:r>
            <a:r>
              <a:rPr lang="en-US" sz="1800" dirty="0">
                <a:solidFill>
                  <a:schemeClr val="tx1"/>
                </a:solidFill>
              </a:rPr>
              <a:t>level will work)</a:t>
            </a: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Using Roles and AD/Windows groups.</a:t>
            </a: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Be consistent.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860908"/>
            <a:ext cx="6690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Least Maintenance</a:t>
            </a:r>
          </a:p>
        </p:txBody>
      </p:sp>
    </p:spTree>
    <p:extLst>
      <p:ext uri="{BB962C8B-B14F-4D97-AF65-F5344CB8AC3E}">
        <p14:creationId xmlns:p14="http://schemas.microsoft.com/office/powerpoint/2010/main" val="31227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>
                <a:solidFill>
                  <a:srgbClr val="1D9C48"/>
                </a:solidFill>
              </a:rPr>
              <a:t>Reduce the number of places an attack can come from.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If you don’t need it either disable it (SSIS, SSAS, </a:t>
            </a:r>
            <a:r>
              <a:rPr lang="en-US" sz="1800" dirty="0" err="1" smtClean="0">
                <a:solidFill>
                  <a:schemeClr val="tx1"/>
                </a:solidFill>
              </a:rPr>
              <a:t>etc</a:t>
            </a:r>
            <a:r>
              <a:rPr lang="en-US" sz="1800" dirty="0" smtClean="0">
                <a:solidFill>
                  <a:schemeClr val="tx1"/>
                </a:solidFill>
              </a:rPr>
              <a:t>) or don’t install it (external apps, drivers, </a:t>
            </a:r>
            <a:r>
              <a:rPr lang="en-US" sz="1800" dirty="0" err="1" smtClean="0">
                <a:solidFill>
                  <a:schemeClr val="tx1"/>
                </a:solidFill>
              </a:rPr>
              <a:t>etc</a:t>
            </a:r>
            <a:r>
              <a:rPr lang="en-US" sz="1800" dirty="0" smtClean="0">
                <a:solidFill>
                  <a:schemeClr val="tx1"/>
                </a:solidFill>
              </a:rPr>
              <a:t>).</a:t>
            </a:r>
            <a:endParaRPr lang="en-US" sz="1800" dirty="0">
              <a:solidFill>
                <a:schemeClr val="tx1"/>
              </a:solidFill>
            </a:endParaRP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Don’t create “extra” databases in production. (</a:t>
            </a:r>
            <a:r>
              <a:rPr lang="en-US" sz="1800" dirty="0" err="1">
                <a:solidFill>
                  <a:schemeClr val="tx1"/>
                </a:solidFill>
              </a:rPr>
              <a:t>AdventureWorks</a:t>
            </a:r>
            <a:r>
              <a:rPr lang="en-US" sz="1800" dirty="0">
                <a:solidFill>
                  <a:schemeClr val="tx1"/>
                </a:solidFill>
              </a:rPr>
              <a:t> for example)</a:t>
            </a: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Disable unused SQL Server Protocols. (TCP\IP, Named Pipes, VIA, shared memory)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860908"/>
            <a:ext cx="6690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Least Surface Area</a:t>
            </a:r>
          </a:p>
        </p:txBody>
      </p:sp>
    </p:spTree>
    <p:extLst>
      <p:ext uri="{BB962C8B-B14F-4D97-AF65-F5344CB8AC3E}">
        <p14:creationId xmlns:p14="http://schemas.microsoft.com/office/powerpoint/2010/main" val="33875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sz="2000" dirty="0">
                <a:solidFill>
                  <a:srgbClr val="1D9C48"/>
                </a:solidFill>
              </a:rPr>
              <a:t>If they don't need to do </a:t>
            </a:r>
            <a:r>
              <a:rPr lang="en-US" sz="2000" dirty="0" smtClean="0">
                <a:solidFill>
                  <a:srgbClr val="1D9C48"/>
                </a:solidFill>
              </a:rPr>
              <a:t>then they shouldn’t be able to.</a:t>
            </a:r>
            <a:endParaRPr lang="en-US" sz="1800" dirty="0" smtClean="0">
              <a:solidFill>
                <a:srgbClr val="1D9C48"/>
              </a:solidFill>
            </a:endParaRP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Don’t add a </a:t>
            </a:r>
            <a:r>
              <a:rPr lang="en-US" sz="1800" dirty="0">
                <a:solidFill>
                  <a:schemeClr val="tx1"/>
                </a:solidFill>
              </a:rPr>
              <a:t>developer to the </a:t>
            </a:r>
            <a:r>
              <a:rPr lang="en-US" sz="1800" dirty="0" err="1">
                <a:solidFill>
                  <a:schemeClr val="tx1"/>
                </a:solidFill>
              </a:rPr>
              <a:t>db_Owner</a:t>
            </a:r>
            <a:r>
              <a:rPr lang="en-US" sz="1800" dirty="0">
                <a:solidFill>
                  <a:schemeClr val="tx1"/>
                </a:solidFill>
              </a:rPr>
              <a:t> role, even on a development database.</a:t>
            </a: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Grant permissions to views, SPs etc. rather than the underlying tables.</a:t>
            </a:r>
          </a:p>
          <a:p>
            <a:pPr marL="342900" lvl="0" indent="-342900">
              <a:spcBef>
                <a:spcPts val="1200"/>
              </a:spcBef>
              <a:buClr>
                <a:schemeClr val="accent5"/>
              </a:buClr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Granting permissions at lowest level possible. (Don’t grant </a:t>
            </a:r>
            <a:r>
              <a:rPr lang="en-US" sz="1800" dirty="0" smtClean="0">
                <a:solidFill>
                  <a:schemeClr val="tx1"/>
                </a:solidFill>
              </a:rPr>
              <a:t>permissions at </a:t>
            </a:r>
            <a:r>
              <a:rPr lang="en-US" sz="1800" dirty="0">
                <a:solidFill>
                  <a:schemeClr val="tx1"/>
                </a:solidFill>
              </a:rPr>
              <a:t>a </a:t>
            </a:r>
            <a:r>
              <a:rPr lang="en-US" sz="1800" dirty="0" smtClean="0">
                <a:solidFill>
                  <a:schemeClr val="tx1"/>
                </a:solidFill>
              </a:rPr>
              <a:t>database </a:t>
            </a:r>
            <a:r>
              <a:rPr lang="en-US" sz="1800" dirty="0">
                <a:solidFill>
                  <a:schemeClr val="tx1"/>
                </a:solidFill>
              </a:rPr>
              <a:t>level if </a:t>
            </a:r>
            <a:r>
              <a:rPr lang="en-US" sz="1800" dirty="0" smtClean="0">
                <a:solidFill>
                  <a:schemeClr val="tx1"/>
                </a:solidFill>
              </a:rPr>
              <a:t>granting it at a </a:t>
            </a:r>
            <a:r>
              <a:rPr lang="en-US" sz="1800" dirty="0">
                <a:solidFill>
                  <a:schemeClr val="tx1"/>
                </a:solidFill>
              </a:rPr>
              <a:t>Schema or even </a:t>
            </a:r>
            <a:r>
              <a:rPr lang="en-US" sz="1800" dirty="0" smtClean="0">
                <a:solidFill>
                  <a:schemeClr val="tx1"/>
                </a:solidFill>
              </a:rPr>
              <a:t>better an Object </a:t>
            </a:r>
            <a:r>
              <a:rPr lang="en-US" sz="1800" dirty="0">
                <a:solidFill>
                  <a:schemeClr val="tx1"/>
                </a:solidFill>
              </a:rPr>
              <a:t>level will </a:t>
            </a:r>
            <a:r>
              <a:rPr lang="en-US" sz="1800" dirty="0" smtClean="0">
                <a:solidFill>
                  <a:schemeClr val="tx1"/>
                </a:solidFill>
              </a:rPr>
              <a:t>work.)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860908"/>
            <a:ext cx="6690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Least Privilege</a:t>
            </a:r>
          </a:p>
        </p:txBody>
      </p:sp>
    </p:spTree>
    <p:extLst>
      <p:ext uri="{BB962C8B-B14F-4D97-AF65-F5344CB8AC3E}">
        <p14:creationId xmlns:p14="http://schemas.microsoft.com/office/powerpoint/2010/main" val="106739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Security is a balance between granting sufficient permissions to allow users to get their job done and limiting those permissions to avoid mistakes and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discourage malicious activities.</a:t>
            </a:r>
            <a:endParaRPr lang="en-US" sz="1800" dirty="0">
              <a:solidFill>
                <a:srgbClr val="254061"/>
              </a:solidFill>
              <a:latin typeface="Calibri"/>
            </a:endParaRPr>
          </a:p>
          <a:p>
            <a:pPr>
              <a:spcAft>
                <a:spcPts val="1200"/>
              </a:spcAft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To make security workable you also have to balance the risks of granting too many permissions against the maintenance cost of granting permissions at the minimum level.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860908"/>
            <a:ext cx="6690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n-US" sz="2400" dirty="0">
                <a:solidFill>
                  <a:schemeClr val="accent1"/>
                </a:solidFill>
              </a:rPr>
              <a:t>Security is all give and take.</a:t>
            </a:r>
          </a:p>
        </p:txBody>
      </p:sp>
    </p:spTree>
    <p:extLst>
      <p:ext uri="{BB962C8B-B14F-4D97-AF65-F5344CB8AC3E}">
        <p14:creationId xmlns:p14="http://schemas.microsoft.com/office/powerpoint/2010/main" val="8321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It's a big scary world out there.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824755" y="1244796"/>
            <a:ext cx="3522469" cy="3449937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3352800" y="2344832"/>
            <a:ext cx="2362200" cy="1366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402205" y="1780306"/>
            <a:ext cx="2337401" cy="2379290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23657" y="2315948"/>
            <a:ext cx="1323571" cy="1280663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86137" y="1030564"/>
            <a:ext cx="2228863" cy="749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Physical Security</a:t>
            </a:r>
            <a:endParaRPr lang="en-US" sz="5400" b="1" cap="none" spc="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62006" y="1591768"/>
            <a:ext cx="2603213" cy="21195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Network Security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78909" y="2102132"/>
            <a:ext cx="1602501" cy="10597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Server Security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84954" y="2571081"/>
            <a:ext cx="860397" cy="7853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SQL Server Security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42916" y="1611782"/>
            <a:ext cx="553998" cy="2762552"/>
          </a:xfrm>
          <a:prstGeom prst="rect">
            <a:avLst/>
          </a:prstGeom>
          <a:noFill/>
        </p:spPr>
        <p:txBody>
          <a:bodyPr vert="vert"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Social Engineering</a:t>
            </a:r>
          </a:p>
        </p:txBody>
      </p:sp>
    </p:spTree>
    <p:extLst>
      <p:ext uri="{BB962C8B-B14F-4D97-AF65-F5344CB8AC3E}">
        <p14:creationId xmlns:p14="http://schemas.microsoft.com/office/powerpoint/2010/main" val="31178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Evaluations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18855" y="1790332"/>
            <a:ext cx="3906291" cy="735724"/>
          </a:xfrm>
          <a:prstGeom prst="rect">
            <a:avLst/>
          </a:prstGeom>
          <a:pattFill prst="ltDnDiag">
            <a:fgClr>
              <a:schemeClr val="accent6"/>
            </a:fgClr>
            <a:bgClr>
              <a:prstClr val="white"/>
            </a:bgClr>
          </a:pattFill>
        </p:spPr>
        <p:txBody>
          <a:bodyPr wrap="square" lIns="182880" tIns="91440" bIns="91440" anchor="ctr">
            <a:noAutofit/>
          </a:bodyPr>
          <a:lstStyle/>
          <a:p>
            <a:pPr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316641" y="878646"/>
            <a:ext cx="2504966" cy="2504966"/>
            <a:chOff x="437931" y="2027621"/>
            <a:chExt cx="2504966" cy="2504966"/>
          </a:xfrm>
          <a:solidFill>
            <a:schemeClr val="accent4"/>
          </a:solidFill>
        </p:grpSpPr>
        <p:sp>
          <p:nvSpPr>
            <p:cNvPr id="24" name="Oval 23"/>
            <p:cNvSpPr/>
            <p:nvPr/>
          </p:nvSpPr>
          <p:spPr>
            <a:xfrm>
              <a:off x="437931" y="2027621"/>
              <a:ext cx="2504966" cy="2504966"/>
            </a:xfrm>
            <a:prstGeom prst="ellipse">
              <a:avLst/>
            </a:prstGeom>
            <a:solidFill>
              <a:srgbClr val="1D9C4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051560" rtlCol="0" anchor="ctr"/>
            <a:lstStyle/>
            <a:p>
              <a:pPr algn="ctr"/>
              <a:r>
                <a:rPr lang="en-US" dirty="0" smtClean="0"/>
                <a:t>ways to access  </a:t>
              </a:r>
              <a:endParaRPr lang="en-US" dirty="0"/>
            </a:p>
          </p:txBody>
        </p:sp>
        <p:pic>
          <p:nvPicPr>
            <p:cNvPr id="31" name="Picture 30" descr="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966" y="2302230"/>
              <a:ext cx="910896" cy="1500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" name="Rectangle 31"/>
          <p:cNvSpPr/>
          <p:nvPr/>
        </p:nvSpPr>
        <p:spPr>
          <a:xfrm>
            <a:off x="519765" y="3854462"/>
            <a:ext cx="20990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C2C2D"/>
                </a:solidFill>
              </a:rPr>
              <a:t>Go to </a:t>
            </a:r>
            <a:r>
              <a:rPr lang="en-US" sz="1400" b="1" dirty="0" smtClean="0">
                <a:solidFill>
                  <a:schemeClr val="accent5"/>
                </a:solidFill>
              </a:rPr>
              <a:t>passSummit.com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25061" y="3854462"/>
            <a:ext cx="27034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1D9C48"/>
                </a:solidFill>
              </a:rPr>
              <a:t>Download</a:t>
            </a:r>
            <a:r>
              <a:rPr lang="en-US" sz="1400" b="1" dirty="0">
                <a:solidFill>
                  <a:srgbClr val="2C2C2D"/>
                </a:solidFill>
              </a:rPr>
              <a:t> </a:t>
            </a:r>
            <a:r>
              <a:rPr lang="en-US" sz="1400" dirty="0">
                <a:solidFill>
                  <a:srgbClr val="2C2C2D"/>
                </a:solidFill>
              </a:rPr>
              <a:t>the </a:t>
            </a:r>
            <a:r>
              <a:rPr lang="en-US" sz="1400" dirty="0" err="1">
                <a:solidFill>
                  <a:srgbClr val="2C2C2D"/>
                </a:solidFill>
              </a:rPr>
              <a:t>GuideBook</a:t>
            </a:r>
            <a:r>
              <a:rPr lang="en-US" sz="1400" dirty="0">
                <a:solidFill>
                  <a:srgbClr val="2C2C2D"/>
                </a:solidFill>
              </a:rPr>
              <a:t> App and search: </a:t>
            </a:r>
            <a:r>
              <a:rPr lang="en-US" sz="1400" b="1" dirty="0" smtClean="0">
                <a:solidFill>
                  <a:srgbClr val="1D9C48"/>
                </a:solidFill>
              </a:rPr>
              <a:t>PASS </a:t>
            </a:r>
            <a:r>
              <a:rPr lang="en-US" sz="1400" b="1" dirty="0">
                <a:solidFill>
                  <a:srgbClr val="1D9C48"/>
                </a:solidFill>
              </a:rPr>
              <a:t>Summit </a:t>
            </a:r>
            <a:r>
              <a:rPr lang="en-US" sz="1400" b="1" dirty="0" smtClean="0">
                <a:solidFill>
                  <a:srgbClr val="1D9C48"/>
                </a:solidFill>
              </a:rPr>
              <a:t>2015</a:t>
            </a:r>
            <a:endParaRPr lang="en-US" sz="1400" b="1" dirty="0">
              <a:solidFill>
                <a:srgbClr val="1D9C48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148552" y="3854462"/>
            <a:ext cx="29954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1D9C48"/>
                </a:solidFill>
              </a:rPr>
              <a:t>Follow the QR code </a:t>
            </a:r>
            <a:r>
              <a:rPr lang="en-US" sz="1400" dirty="0">
                <a:solidFill>
                  <a:srgbClr val="2C2C2D"/>
                </a:solidFill>
              </a:rPr>
              <a:t>link displayed on session signage throughout the conference venue and in the program guide</a:t>
            </a:r>
          </a:p>
        </p:txBody>
      </p:sp>
      <p:sp>
        <p:nvSpPr>
          <p:cNvPr id="37" name="Right Triangle 36"/>
          <p:cNvSpPr/>
          <p:nvPr/>
        </p:nvSpPr>
        <p:spPr>
          <a:xfrm rot="5400000">
            <a:off x="6490136" y="2517297"/>
            <a:ext cx="262759" cy="262759"/>
          </a:xfrm>
          <a:prstGeom prst="rtTriangle">
            <a:avLst/>
          </a:prstGeom>
          <a:solidFill>
            <a:schemeClr val="tx2"/>
          </a:solidFill>
        </p:spPr>
        <p:txBody>
          <a:bodyPr vert="vert270" lIns="91440" tIns="137160" rIns="182880" bIns="137160" rtlCol="0" anchor="b">
            <a:noAutofit/>
          </a:bodyPr>
          <a:lstStyle/>
          <a:p>
            <a:pPr algn="r">
              <a:spcBef>
                <a:spcPct val="20000"/>
              </a:spcBef>
              <a:buFont typeface="Arial"/>
              <a:buNone/>
            </a:pPr>
            <a:endParaRPr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62468" y="1790332"/>
            <a:ext cx="2391049" cy="735724"/>
          </a:xfrm>
          <a:prstGeom prst="rect">
            <a:avLst/>
          </a:prstGeom>
          <a:solidFill>
            <a:schemeClr val="tx2"/>
          </a:solidFill>
        </p:spPr>
        <p:txBody>
          <a:bodyPr wrap="square" lIns="182880" tIns="91440" bIns="9144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Submit by 5pm</a:t>
            </a:r>
          </a:p>
          <a:p>
            <a:pPr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Friday November 6</a:t>
            </a:r>
            <a:r>
              <a:rPr lang="en-US" sz="1400" baseline="30000" dirty="0" smtClean="0">
                <a:solidFill>
                  <a:schemeClr val="bg1"/>
                </a:solidFill>
              </a:rPr>
              <a:t>th</a:t>
            </a:r>
            <a:r>
              <a:rPr lang="en-US" sz="1400" dirty="0" smtClean="0">
                <a:solidFill>
                  <a:schemeClr val="bg1"/>
                </a:solidFill>
              </a:rPr>
              <a:t> to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b="1" dirty="0" smtClean="0">
                <a:solidFill>
                  <a:schemeClr val="bg1"/>
                </a:solidFill>
              </a:rPr>
              <a:t>WIN </a:t>
            </a:r>
            <a:r>
              <a:rPr lang="en-US" sz="1400" dirty="0" smtClean="0">
                <a:solidFill>
                  <a:schemeClr val="bg1"/>
                </a:solidFill>
              </a:rPr>
              <a:t>prizes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27" y="3160119"/>
            <a:ext cx="320128" cy="62110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298" y="3256303"/>
            <a:ext cx="387410" cy="428734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2881586" y="3490596"/>
            <a:ext cx="3091793" cy="1312310"/>
            <a:chOff x="2881586" y="4099034"/>
            <a:chExt cx="3091793" cy="227724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2881586" y="4099034"/>
              <a:ext cx="0" cy="2277242"/>
            </a:xfrm>
            <a:prstGeom prst="line">
              <a:avLst/>
            </a:prstGeom>
            <a:ln w="952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973379" y="4099034"/>
              <a:ext cx="0" cy="2277242"/>
            </a:xfrm>
            <a:prstGeom prst="line">
              <a:avLst/>
            </a:prstGeom>
            <a:ln w="952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935" y="3237035"/>
            <a:ext cx="467271" cy="467271"/>
          </a:xfrm>
          <a:prstGeom prst="rect">
            <a:avLst/>
          </a:prstGeom>
        </p:spPr>
      </p:pic>
      <p:sp>
        <p:nvSpPr>
          <p:cNvPr id="45" name="Right Triangle 44"/>
          <p:cNvSpPr/>
          <p:nvPr/>
        </p:nvSpPr>
        <p:spPr>
          <a:xfrm rot="16200000" flipH="1">
            <a:off x="2373584" y="2517297"/>
            <a:ext cx="262759" cy="262759"/>
          </a:xfrm>
          <a:prstGeom prst="rtTriangle">
            <a:avLst/>
          </a:prstGeom>
          <a:solidFill>
            <a:schemeClr val="tx2"/>
          </a:solidFill>
        </p:spPr>
        <p:txBody>
          <a:bodyPr vert="vert270" lIns="91440" tIns="137160" rIns="182880" bIns="137160" rtlCol="0" anchor="b">
            <a:noAutofit/>
          </a:bodyPr>
          <a:lstStyle/>
          <a:p>
            <a:pPr algn="r">
              <a:spcBef>
                <a:spcPct val="20000"/>
              </a:spcBef>
              <a:buFont typeface="Arial"/>
              <a:buNone/>
            </a:pPr>
            <a:endParaRPr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3019" y="1790332"/>
            <a:ext cx="2391049" cy="735724"/>
          </a:xfrm>
          <a:prstGeom prst="rect">
            <a:avLst/>
          </a:prstGeom>
          <a:solidFill>
            <a:schemeClr val="tx2"/>
          </a:solidFill>
        </p:spPr>
        <p:txBody>
          <a:bodyPr wrap="square" lIns="182880" tIns="91440" bIns="9144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Your feedback is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important and valuable.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30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Quiz!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519477" y="4892140"/>
            <a:ext cx="495344" cy="146013"/>
          </a:xfrm>
          <a:prstGeom prst="rect">
            <a:avLst/>
          </a:prstGeom>
        </p:spPr>
        <p:txBody>
          <a:bodyPr/>
          <a:lstStyle/>
          <a:p>
            <a:fld id="{D372AB51-BDCC-4F95-83CF-1CBB2D34E9E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741394"/>
            <a:ext cx="3486150" cy="13239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465875"/>
            <a:ext cx="3648075" cy="19907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" y="820471"/>
            <a:ext cx="3764200" cy="364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SS 2013_SpeakerTemplate_16x9">
  <a:themeElements>
    <a:clrScheme name="Custom 3">
      <a:dk1>
        <a:srgbClr val="58585A"/>
      </a:dk1>
      <a:lt1>
        <a:sysClr val="window" lastClr="FFFFFF"/>
      </a:lt1>
      <a:dk2>
        <a:srgbClr val="003A78"/>
      </a:dk2>
      <a:lt2>
        <a:srgbClr val="0061B0"/>
      </a:lt2>
      <a:accent1>
        <a:srgbClr val="0084CC"/>
      </a:accent1>
      <a:accent2>
        <a:srgbClr val="52C3D8"/>
      </a:accent2>
      <a:accent3>
        <a:srgbClr val="FCB327"/>
      </a:accent3>
      <a:accent4>
        <a:srgbClr val="7EB241"/>
      </a:accent4>
      <a:accent5>
        <a:srgbClr val="1D9C48"/>
      </a:accent5>
      <a:accent6>
        <a:srgbClr val="181651"/>
      </a:accent6>
      <a:hlink>
        <a:srgbClr val="0084CC"/>
      </a:hlink>
      <a:folHlink>
        <a:srgbClr val="505150"/>
      </a:folHlink>
    </a:clrScheme>
    <a:fontScheme name="PAS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PASS 2013_SpeakerTemplate_16x9.potx</Template>
  <TotalTime>885</TotalTime>
  <Words>1338</Words>
  <Application>Microsoft Office PowerPoint</Application>
  <PresentationFormat>On-screen Show (16:9)</PresentationFormat>
  <Paragraphs>355</Paragraphs>
  <Slides>37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PASS 2013_SpeakerTemplate_16x9</vt:lpstr>
      <vt:lpstr>SQL Server Security For Everyone</vt:lpstr>
      <vt:lpstr>PowerPoint Presentation</vt:lpstr>
      <vt:lpstr>PowerPoint Presentation</vt:lpstr>
      <vt:lpstr>Explore Everything PASS Has to Offer </vt:lpstr>
      <vt:lpstr>Why are we here?</vt:lpstr>
      <vt:lpstr>Why are we here?</vt:lpstr>
      <vt:lpstr>Why are we here?</vt:lpstr>
      <vt:lpstr>What are we doing?</vt:lpstr>
      <vt:lpstr>Definitions</vt:lpstr>
      <vt:lpstr>Permissions</vt:lpstr>
      <vt:lpstr>Securables</vt:lpstr>
      <vt:lpstr>Securables</vt:lpstr>
      <vt:lpstr>Principals</vt:lpstr>
      <vt:lpstr>Principals</vt:lpstr>
      <vt:lpstr>Principals</vt:lpstr>
      <vt:lpstr>Tying it all together</vt:lpstr>
      <vt:lpstr>Tying it all together</vt:lpstr>
      <vt:lpstr>Tying it all together</vt:lpstr>
      <vt:lpstr>Tying it all together</vt:lpstr>
      <vt:lpstr>Tying it all together</vt:lpstr>
      <vt:lpstr>Tying it all together</vt:lpstr>
      <vt:lpstr>Tying it all together</vt:lpstr>
      <vt:lpstr>Tying it all together</vt:lpstr>
      <vt:lpstr>Tying it all together</vt:lpstr>
      <vt:lpstr>Tying it all together</vt:lpstr>
      <vt:lpstr>Administrative Principals and Permissions</vt:lpstr>
      <vt:lpstr>Where can we find everything?</vt:lpstr>
      <vt:lpstr>Where can we find security info?</vt:lpstr>
      <vt:lpstr>Best Practices!</vt:lpstr>
      <vt:lpstr>Best Practices!</vt:lpstr>
      <vt:lpstr>Best Practices!</vt:lpstr>
      <vt:lpstr>Best Practices!</vt:lpstr>
      <vt:lpstr>Best Practices!</vt:lpstr>
      <vt:lpstr>It's a big scary world out there.</vt:lpstr>
      <vt:lpstr>Session Evaluations</vt:lpstr>
      <vt:lpstr>Thank You </vt:lpstr>
      <vt:lpstr>The Quiz!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No more than 2 lines</dc:title>
  <dc:creator>Lana Montgomery</dc:creator>
  <cp:lastModifiedBy>kenneth.fisher@transamerica.com</cp:lastModifiedBy>
  <cp:revision>79</cp:revision>
  <dcterms:created xsi:type="dcterms:W3CDTF">2013-07-12T18:23:55Z</dcterms:created>
  <dcterms:modified xsi:type="dcterms:W3CDTF">2015-10-17T01:43:06Z</dcterms:modified>
</cp:coreProperties>
</file>