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37" r:id="rId2"/>
    <p:sldId id="295" r:id="rId3"/>
    <p:sldId id="309" r:id="rId4"/>
    <p:sldId id="310" r:id="rId5"/>
    <p:sldId id="340" r:id="rId6"/>
    <p:sldId id="341" r:id="rId7"/>
    <p:sldId id="339" r:id="rId8"/>
    <p:sldId id="304" r:id="rId9"/>
    <p:sldId id="342" r:id="rId10"/>
    <p:sldId id="343" r:id="rId11"/>
    <p:sldId id="344" r:id="rId12"/>
    <p:sldId id="345" r:id="rId13"/>
    <p:sldId id="307" r:id="rId14"/>
    <p:sldId id="336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ption 1" id="{42D8459F-7683-F84D-8DE6-C3C38246EA5E}">
          <p14:sldIdLst>
            <p14:sldId id="337"/>
            <p14:sldId id="295"/>
            <p14:sldId id="309"/>
            <p14:sldId id="310"/>
            <p14:sldId id="340"/>
            <p14:sldId id="341"/>
            <p14:sldId id="339"/>
            <p14:sldId id="304"/>
            <p14:sldId id="342"/>
            <p14:sldId id="343"/>
            <p14:sldId id="344"/>
            <p14:sldId id="345"/>
            <p14:sldId id="307"/>
            <p14:sldId id="336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01F5"/>
    <a:srgbClr val="05F170"/>
    <a:srgbClr val="E8F0F0"/>
    <a:srgbClr val="DAF5FE"/>
    <a:srgbClr val="E8F5FC"/>
    <a:srgbClr val="20254C"/>
    <a:srgbClr val="252B59"/>
    <a:srgbClr val="05A37D"/>
    <a:srgbClr val="06D4A3"/>
    <a:srgbClr val="92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05" autoAdjust="0"/>
    <p:restoredTop sz="97586" autoAdjust="0"/>
  </p:normalViewPr>
  <p:slideViewPr>
    <p:cSldViewPr snapToGrid="0">
      <p:cViewPr>
        <p:scale>
          <a:sx n="95" d="100"/>
          <a:sy n="95" d="100"/>
        </p:scale>
        <p:origin x="-468" y="21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214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F4F17F-797E-F743-99C7-34FA65335D3C}" type="datetimeFigureOut">
              <a:rPr lang="en-US" smtClean="0"/>
              <a:t>8/11/2018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E63A2-433C-2447-B893-859ADBD60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7222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353FC-0869-45D3-95AF-CC29198471C2}" type="datetimeFigureOut">
              <a:rPr lang="en-US" smtClean="0"/>
              <a:t>8/11/2018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65AC4-17B0-4E19-8496-B264E70A1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934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65AC4-17B0-4E19-8496-B264E70A18D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236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65AC4-17B0-4E19-8496-B264E70A18D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236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ASS_14_Template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8"/>
          <a:stretch/>
        </p:blipFill>
        <p:spPr>
          <a:xfrm flipH="1">
            <a:off x="-1" y="0"/>
            <a:ext cx="8658570" cy="5143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292" y="436616"/>
            <a:ext cx="4985222" cy="1438373"/>
          </a:xfrm>
          <a:prstGeom prst="rect">
            <a:avLst/>
          </a:prstGeom>
        </p:spPr>
      </p:pic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4380308" y="2455629"/>
            <a:ext cx="4520276" cy="7066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r">
              <a:defRPr lang="en-US" sz="4000" b="0" dirty="0">
                <a:solidFill>
                  <a:schemeClr val="tx2"/>
                </a:solidFill>
                <a:latin typeface="+mj-lt"/>
                <a:cs typeface="Segoe UI Light"/>
              </a:defRPr>
            </a:lvl1pPr>
          </a:lstStyle>
          <a:p>
            <a:pPr marL="0" lvl="0"/>
            <a:r>
              <a:rPr lang="en-CA" dirty="0" smtClean="0"/>
              <a:t>Session Title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80731" y="3159156"/>
            <a:ext cx="4520966" cy="45373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r">
              <a:defRPr lang="en-US" dirty="0">
                <a:solidFill>
                  <a:schemeClr val="accent4"/>
                </a:solidFill>
                <a:latin typeface="+mn-lt"/>
                <a:cs typeface="Segoe UI Light"/>
              </a:defRPr>
            </a:lvl1pPr>
          </a:lstStyle>
          <a:p>
            <a:pPr lvl="0"/>
            <a:r>
              <a:rPr lang="en-CA" dirty="0" smtClean="0"/>
              <a:t>Subtitle</a:t>
            </a:r>
            <a:endParaRPr lang="en-US" dirty="0"/>
          </a:p>
        </p:txBody>
      </p:sp>
      <p:pic>
        <p:nvPicPr>
          <p:cNvPr id="8" name="Picture 7" descr="PASS_Logo_whit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32" y="4660566"/>
            <a:ext cx="428460" cy="342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975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0"/>
          </p:nvPr>
        </p:nvSpPr>
        <p:spPr>
          <a:xfrm>
            <a:off x="452438" y="1385455"/>
            <a:ext cx="8242300" cy="3232727"/>
          </a:xfrm>
        </p:spPr>
        <p:txBody>
          <a:bodyPr>
            <a:noAutofit/>
          </a:bodyPr>
          <a:lstStyle>
            <a:lvl1pPr>
              <a:defRPr>
                <a:solidFill>
                  <a:srgbClr val="58585A"/>
                </a:solidFill>
                <a:latin typeface="+mn-lt"/>
              </a:defRPr>
            </a:lvl1pPr>
            <a:lvl2pPr>
              <a:defRPr>
                <a:solidFill>
                  <a:srgbClr val="58585A"/>
                </a:solidFill>
                <a:latin typeface="+mn-lt"/>
              </a:defRPr>
            </a:lvl2pPr>
            <a:lvl3pPr>
              <a:defRPr>
                <a:solidFill>
                  <a:srgbClr val="58585A"/>
                </a:solidFill>
                <a:latin typeface="+mn-lt"/>
              </a:defRPr>
            </a:lvl3pPr>
            <a:lvl4pPr>
              <a:defRPr>
                <a:solidFill>
                  <a:srgbClr val="58585A"/>
                </a:solidFill>
                <a:latin typeface="+mn-lt"/>
              </a:defRPr>
            </a:lvl4pPr>
            <a:lvl5pPr>
              <a:defRPr>
                <a:solidFill>
                  <a:srgbClr val="58585A"/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529054" y="482551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>
                <a:solidFill>
                  <a:schemeClr val="accent5"/>
                </a:solidFill>
              </a:defRPr>
            </a:lvl1pPr>
          </a:lstStyle>
          <a:p>
            <a:fld id="{2501BE23-1565-7B4A-A660-ADF397564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470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431800" y="1119188"/>
            <a:ext cx="8261350" cy="3529012"/>
          </a:xfrm>
        </p:spPr>
        <p:txBody>
          <a:bodyPr/>
          <a:lstStyle>
            <a:lvl1pPr marL="0" indent="0">
              <a:buNone/>
              <a:defRPr sz="1800"/>
            </a:lvl1pPr>
            <a:lvl3pPr marL="295275" marR="0" indent="-2952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Tx/>
              <a:buFont typeface="Arial"/>
              <a:buNone/>
              <a:tabLst/>
              <a:defRPr/>
            </a:lvl3pPr>
          </a:lstStyle>
          <a:p>
            <a:pPr lvl="0"/>
            <a:r>
              <a:rPr lang="en-US" dirty="0" smtClean="0"/>
              <a:t>Heading One Style </a:t>
            </a:r>
          </a:p>
          <a:p>
            <a:pPr lvl="0"/>
            <a:r>
              <a:rPr lang="en-US" dirty="0" smtClean="0"/>
              <a:t>Body content, 18pt Segoe UI (gray)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Heading Two Style</a:t>
            </a:r>
          </a:p>
          <a:p>
            <a:pPr lvl="0"/>
            <a:r>
              <a:rPr lang="en-US" dirty="0" smtClean="0"/>
              <a:t>Body content, 18pt Segoe UI (gray)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HEADING THREE STYLE</a:t>
            </a:r>
          </a:p>
          <a:p>
            <a:pPr lvl="0"/>
            <a:r>
              <a:rPr lang="en-US" dirty="0" smtClean="0"/>
              <a:t>Body content, 18pt Segoe UI (gray)</a:t>
            </a:r>
          </a:p>
          <a:p>
            <a:pPr lvl="0"/>
            <a:endParaRPr lang="en-US" dirty="0" smtClean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529054" y="482551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>
                <a:solidFill>
                  <a:schemeClr val="accent5"/>
                </a:solidFill>
              </a:defRPr>
            </a:lvl1pPr>
          </a:lstStyle>
          <a:p>
            <a:fld id="{2501BE23-1565-7B4A-A660-ADF397564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418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3729"/>
            <a:ext cx="4038600" cy="3011738"/>
          </a:xfrm>
          <a:prstGeom prst="rect">
            <a:avLst/>
          </a:prstGeom>
        </p:spPr>
        <p:txBody>
          <a:bodyPr>
            <a:normAutofit/>
          </a:bodyPr>
          <a:lstStyle>
            <a:lvl1pPr marL="169863" indent="-169863">
              <a:spcAft>
                <a:spcPts val="600"/>
              </a:spcAft>
              <a:buClr>
                <a:schemeClr val="accent4"/>
              </a:buClr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cs typeface="Segoe"/>
              </a:defRPr>
            </a:lvl1pPr>
            <a:lvl2pPr marL="169863" indent="-169863">
              <a:spcAft>
                <a:spcPts val="600"/>
              </a:spcAft>
              <a:buClr>
                <a:schemeClr val="accent4"/>
              </a:buClr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cs typeface="Segoe"/>
              </a:defRPr>
            </a:lvl2pPr>
            <a:lvl3pPr marL="169863" indent="-169863">
              <a:spcAft>
                <a:spcPts val="600"/>
              </a:spcAft>
              <a:buClr>
                <a:schemeClr val="accent4"/>
              </a:buClr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cs typeface="Segoe"/>
              </a:defRPr>
            </a:lvl3pPr>
            <a:lvl4pPr marL="169863" indent="-169863">
              <a:spcAft>
                <a:spcPts val="600"/>
              </a:spcAft>
              <a:buClr>
                <a:schemeClr val="accent4"/>
              </a:buClr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cs typeface="Segoe"/>
              </a:defRPr>
            </a:lvl4pPr>
            <a:lvl5pPr marL="169863" indent="-169863">
              <a:spcAft>
                <a:spcPts val="600"/>
              </a:spcAft>
              <a:buClr>
                <a:schemeClr val="accent4"/>
              </a:buClr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cs typeface="Sego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451766" y="1376479"/>
            <a:ext cx="4040859" cy="3071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="ctr">
            <a:noAutofit/>
          </a:bodyPr>
          <a:lstStyle>
            <a:lvl1pPr algn="ctr"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13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4636995" y="1376479"/>
            <a:ext cx="4040859" cy="3071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="ctr">
            <a:noAutofit/>
          </a:bodyPr>
          <a:lstStyle>
            <a:lvl1pPr algn="ctr"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2"/>
          </p:nvPr>
        </p:nvSpPr>
        <p:spPr>
          <a:xfrm>
            <a:off x="4638431" y="1753729"/>
            <a:ext cx="4038600" cy="3011738"/>
          </a:xfrm>
          <a:prstGeom prst="rect">
            <a:avLst/>
          </a:prstGeom>
        </p:spPr>
        <p:txBody>
          <a:bodyPr>
            <a:normAutofit/>
          </a:bodyPr>
          <a:lstStyle>
            <a:lvl1pPr marL="169863" indent="-169863">
              <a:spcAft>
                <a:spcPts val="600"/>
              </a:spcAft>
              <a:buClr>
                <a:schemeClr val="accent4"/>
              </a:buClr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cs typeface="Segoe"/>
              </a:defRPr>
            </a:lvl1pPr>
            <a:lvl2pPr marL="169863" indent="-169863">
              <a:spcAft>
                <a:spcPts val="600"/>
              </a:spcAft>
              <a:buClr>
                <a:schemeClr val="accent4"/>
              </a:buClr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cs typeface="Segoe"/>
              </a:defRPr>
            </a:lvl2pPr>
            <a:lvl3pPr marL="169863" indent="-169863">
              <a:spcAft>
                <a:spcPts val="600"/>
              </a:spcAft>
              <a:buClr>
                <a:schemeClr val="accent4"/>
              </a:buClr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cs typeface="Segoe"/>
              </a:defRPr>
            </a:lvl3pPr>
            <a:lvl4pPr marL="169863" indent="-169863">
              <a:spcAft>
                <a:spcPts val="600"/>
              </a:spcAft>
              <a:buClr>
                <a:schemeClr val="accent4"/>
              </a:buClr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cs typeface="Segoe"/>
              </a:defRPr>
            </a:lvl4pPr>
            <a:lvl5pPr marL="169863" indent="-169863">
              <a:spcAft>
                <a:spcPts val="600"/>
              </a:spcAft>
              <a:buClr>
                <a:schemeClr val="accent4"/>
              </a:buClr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cs typeface="Sego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529054" y="482551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>
                <a:solidFill>
                  <a:schemeClr val="accent5"/>
                </a:solidFill>
              </a:defRPr>
            </a:lvl1pPr>
          </a:lstStyle>
          <a:p>
            <a:fld id="{2501BE23-1565-7B4A-A660-ADF397564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136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1592834" y="2190211"/>
            <a:ext cx="495344" cy="328154"/>
          </a:xfrm>
          <a:prstGeom prst="rect">
            <a:avLst/>
          </a:prstGeom>
        </p:spPr>
        <p:txBody>
          <a:bodyPr vert="horz" lIns="91440" tIns="0" rIns="91440" bIns="45720" rtlCol="0" anchor="ctr"/>
          <a:lstStyle>
            <a:lvl1pPr algn="l">
              <a:defRPr sz="800" b="0">
                <a:solidFill>
                  <a:schemeClr val="bg1"/>
                </a:solidFill>
              </a:defRPr>
            </a:lvl1pPr>
          </a:lstStyle>
          <a:p>
            <a:fld id="{D372AB51-BDCC-4F95-83CF-1CBB2D34E9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1"/>
          <p:cNvSpPr txBox="1">
            <a:spLocks/>
          </p:cNvSpPr>
          <p:nvPr userDrawn="1"/>
        </p:nvSpPr>
        <p:spPr>
          <a:xfrm>
            <a:off x="529054" y="482551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501BE23-1565-7B4A-A660-ADF397564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1841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d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34634" y="1427382"/>
            <a:ext cx="8229600" cy="32851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Clr>
                <a:schemeClr val="accent3"/>
              </a:buClr>
              <a:buFontTx/>
              <a:buNone/>
              <a:defRPr sz="2000">
                <a:solidFill>
                  <a:schemeClr val="tx1"/>
                </a:solidFill>
                <a:latin typeface="Consolas"/>
                <a:cs typeface="Consolas"/>
              </a:defRPr>
            </a:lvl1pPr>
            <a:lvl2pPr marL="0" indent="0">
              <a:buClr>
                <a:schemeClr val="accent3"/>
              </a:buClr>
              <a:buFontTx/>
              <a:buNone/>
              <a:defRPr sz="1800">
                <a:solidFill>
                  <a:schemeClr val="tx1"/>
                </a:solidFill>
                <a:latin typeface="Consolas"/>
                <a:cs typeface="Consolas"/>
              </a:defRPr>
            </a:lvl2pPr>
            <a:lvl3pPr marL="295275" indent="0">
              <a:buClr>
                <a:schemeClr val="accent3"/>
              </a:buClr>
              <a:buFontTx/>
              <a:buNone/>
              <a:defRPr sz="1600">
                <a:solidFill>
                  <a:schemeClr val="tx1"/>
                </a:solidFill>
                <a:latin typeface="Consolas"/>
                <a:cs typeface="Consolas"/>
              </a:defRPr>
            </a:lvl3pPr>
            <a:lvl4pPr marL="579438" indent="0">
              <a:buClr>
                <a:schemeClr val="accent3"/>
              </a:buClr>
              <a:buFontTx/>
              <a:buNone/>
              <a:defRPr sz="1600">
                <a:solidFill>
                  <a:schemeClr val="tx1"/>
                </a:solidFill>
                <a:latin typeface="Consolas"/>
                <a:cs typeface="Consolas"/>
              </a:defRPr>
            </a:lvl4pPr>
            <a:lvl5pPr marL="846138" indent="0">
              <a:buClr>
                <a:schemeClr val="accent3"/>
              </a:buClr>
              <a:buFontTx/>
              <a:buNone/>
              <a:defRPr sz="1600">
                <a:solidFill>
                  <a:schemeClr val="tx1"/>
                </a:solidFill>
                <a:latin typeface="Consolas"/>
                <a:cs typeface="Consola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SS_Logo_gray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5" y="4856738"/>
            <a:ext cx="278306" cy="222671"/>
          </a:xfrm>
          <a:prstGeom prst="rect">
            <a:avLst/>
          </a:prstGeom>
        </p:spPr>
      </p:pic>
      <p:pic>
        <p:nvPicPr>
          <p:cNvPr id="10" name="Picture 9" descr="PASS_14_Template.jp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935" b="1906"/>
          <a:stretch/>
        </p:blipFill>
        <p:spPr>
          <a:xfrm>
            <a:off x="-4572" y="0"/>
            <a:ext cx="9153144" cy="111318"/>
          </a:xfrm>
          <a:prstGeom prst="rect">
            <a:avLst/>
          </a:prstGeom>
        </p:spPr>
      </p:pic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529054" y="482551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>
                <a:solidFill>
                  <a:schemeClr val="accent5"/>
                </a:solidFill>
              </a:defRPr>
            </a:lvl1pPr>
          </a:lstStyle>
          <a:p>
            <a:fld id="{2501BE23-1565-7B4A-A660-ADF397564F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499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SS_14_Template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8"/>
          <a:stretch/>
        </p:blipFill>
        <p:spPr>
          <a:xfrm flipH="1">
            <a:off x="-1" y="0"/>
            <a:ext cx="8658570" cy="51435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4613577" y="2393423"/>
            <a:ext cx="4445659" cy="7066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>
              <a:defRPr lang="en-US" sz="5400" b="0" dirty="0">
                <a:solidFill>
                  <a:schemeClr val="tx2"/>
                </a:solidFill>
                <a:latin typeface="+mj-lt"/>
                <a:cs typeface="Segoe UI Light"/>
              </a:defRPr>
            </a:lvl1pPr>
          </a:lstStyle>
          <a:p>
            <a:pPr marL="0" lvl="0"/>
            <a:r>
              <a:rPr lang="en-CA" dirty="0" smtClean="0"/>
              <a:t>Session Title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12899" y="3096950"/>
            <a:ext cx="4446338" cy="45373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>
              <a:defRPr lang="en-US" sz="2400" dirty="0">
                <a:solidFill>
                  <a:schemeClr val="accent1"/>
                </a:solidFill>
                <a:latin typeface="+mn-lt"/>
                <a:cs typeface="Segoe UI Light"/>
              </a:defRPr>
            </a:lvl1pPr>
          </a:lstStyle>
          <a:p>
            <a:pPr lvl="0"/>
            <a:r>
              <a:rPr lang="en-CA" dirty="0" smtClean="0"/>
              <a:t>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909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84177" y="43660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30908"/>
            <a:ext cx="8229600" cy="6129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 smtClean="0"/>
              <a:t>Title Styling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57200" y="1130877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 descr="PASS_14_Template.jp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935" b="1906"/>
          <a:stretch/>
        </p:blipFill>
        <p:spPr>
          <a:xfrm>
            <a:off x="-4572" y="0"/>
            <a:ext cx="9153144" cy="111318"/>
          </a:xfrm>
          <a:prstGeom prst="rect">
            <a:avLst/>
          </a:prstGeom>
        </p:spPr>
      </p:pic>
      <p:pic>
        <p:nvPicPr>
          <p:cNvPr id="6" name="Picture 5" descr="PASS_Logo_gray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5" y="4856738"/>
            <a:ext cx="278306" cy="22267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529054" y="482551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>
                <a:solidFill>
                  <a:schemeClr val="accent5"/>
                </a:solidFill>
              </a:defRPr>
            </a:lvl1pPr>
          </a:lstStyle>
          <a:p>
            <a:fld id="{2501BE23-1565-7B4A-A660-ADF397564F8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466084" y="4776523"/>
            <a:ext cx="0" cy="378627"/>
          </a:xfrm>
          <a:prstGeom prst="line">
            <a:avLst/>
          </a:prstGeom>
          <a:ln w="3175" cmpd="sng">
            <a:solidFill>
              <a:schemeClr val="tx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379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52" r:id="rId4"/>
    <p:sldLayoutId id="2147483654" r:id="rId5"/>
    <p:sldLayoutId id="2147483657" r:id="rId6"/>
    <p:sldLayoutId id="214748365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marL="0" marR="0" indent="0" algn="l" defTabSz="457200" rtl="0" eaLnBrk="1" fontAlgn="auto" latinLnBrk="0" hangingPunct="1">
        <a:lnSpc>
          <a:spcPts val="35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kumimoji="0" lang="en-US" sz="3600" b="0" i="0" u="none" strike="noStrike" kern="1200" cap="none" spc="0" normalizeH="0" baseline="0">
          <a:ln>
            <a:noFill/>
          </a:ln>
          <a:solidFill>
            <a:srgbClr val="003A78"/>
          </a:solidFill>
          <a:effectLst/>
          <a:uLnTx/>
          <a:uFillTx/>
          <a:latin typeface="+mj-lt"/>
          <a:ea typeface="+mj-ea"/>
          <a:cs typeface="Segoe UI Light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/>
        <a:buNone/>
        <a:defRPr sz="2400" kern="1200">
          <a:solidFill>
            <a:srgbClr val="58585A"/>
          </a:solidFill>
          <a:latin typeface="+mn-lt"/>
          <a:ea typeface="+mn-ea"/>
          <a:cs typeface="Segoe UI"/>
        </a:defRPr>
      </a:lvl1pPr>
      <a:lvl2pPr marL="342900" indent="-342900" algn="l" defTabSz="914400" rtl="0" eaLnBrk="1" latinLnBrk="0" hangingPunct="1">
        <a:spcBef>
          <a:spcPct val="20000"/>
        </a:spcBef>
        <a:buClr>
          <a:schemeClr val="accent4"/>
        </a:buClr>
        <a:buFont typeface="Arial"/>
        <a:buChar char="•"/>
        <a:defRPr lang="en-US" sz="2000" kern="1200" dirty="0" smtClean="0">
          <a:solidFill>
            <a:srgbClr val="58585A"/>
          </a:solidFill>
          <a:latin typeface="+mn-lt"/>
          <a:ea typeface="+mn-ea"/>
          <a:cs typeface="Segoe UI"/>
        </a:defRPr>
      </a:lvl2pPr>
      <a:lvl3pPr marL="638175" indent="-342900" algn="l" defTabSz="914400" rtl="0" eaLnBrk="1" latinLnBrk="0" hangingPunct="1">
        <a:spcBef>
          <a:spcPct val="20000"/>
        </a:spcBef>
        <a:buClr>
          <a:schemeClr val="accent4"/>
        </a:buClr>
        <a:buFont typeface="Arial"/>
        <a:buChar char="•"/>
        <a:defRPr lang="en-US" sz="1800" kern="1200" dirty="0" smtClean="0">
          <a:solidFill>
            <a:srgbClr val="58585A"/>
          </a:solidFill>
          <a:latin typeface="+mn-lt"/>
          <a:ea typeface="+mn-ea"/>
          <a:cs typeface="Segoe UI"/>
        </a:defRPr>
      </a:lvl3pPr>
      <a:lvl4pPr marL="922338" indent="-342900" algn="l" defTabSz="914400" rtl="0" eaLnBrk="1" latinLnBrk="0" hangingPunct="1">
        <a:spcBef>
          <a:spcPct val="20000"/>
        </a:spcBef>
        <a:buClr>
          <a:schemeClr val="accent4"/>
        </a:buClr>
        <a:buFont typeface="Arial"/>
        <a:buChar char="•"/>
        <a:defRPr lang="en-US" sz="1800" kern="1200" dirty="0" smtClean="0">
          <a:solidFill>
            <a:srgbClr val="58585A"/>
          </a:solidFill>
          <a:latin typeface="+mn-lt"/>
          <a:ea typeface="+mn-ea"/>
          <a:cs typeface="Segoe UI"/>
        </a:defRPr>
      </a:lvl4pPr>
      <a:lvl5pPr marL="1189038" indent="-342900" algn="l" defTabSz="914400" rtl="0" eaLnBrk="1" latinLnBrk="0" hangingPunct="1">
        <a:spcBef>
          <a:spcPct val="20000"/>
        </a:spcBef>
        <a:buClr>
          <a:schemeClr val="accent4"/>
        </a:buClr>
        <a:buFont typeface="Arial"/>
        <a:buChar char="•"/>
        <a:defRPr lang="en-US" sz="1800" kern="1200" dirty="0">
          <a:solidFill>
            <a:srgbClr val="58585A"/>
          </a:solidFill>
          <a:latin typeface="+mn-lt"/>
          <a:ea typeface="+mn-ea"/>
          <a:cs typeface="Segoe UI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mmarskog.se/dynamic_sql.html" TargetMode="External"/><Relationship Id="rId2" Type="http://schemas.openxmlformats.org/officeDocument/2006/relationships/hyperlink" Target="http://www.benkotips.com/pages/DynamicSQL.asp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xkcd.com/327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 txBox="1">
            <a:spLocks/>
          </p:cNvSpPr>
          <p:nvPr/>
        </p:nvSpPr>
        <p:spPr>
          <a:xfrm>
            <a:off x="5299953" y="2838331"/>
            <a:ext cx="3563010" cy="130330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rgbClr val="58585A"/>
                </a:solidFill>
                <a:latin typeface="+mn-lt"/>
                <a:ea typeface="+mn-ea"/>
                <a:cs typeface="Segoe UI"/>
              </a:defRPr>
            </a:lvl1pPr>
            <a:lvl2pPr marL="342900" indent="-3429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•"/>
              <a:defRPr lang="en-US" sz="2000" kern="1200" dirty="0" smtClean="0">
                <a:solidFill>
                  <a:srgbClr val="58585A"/>
                </a:solidFill>
                <a:latin typeface="+mn-lt"/>
                <a:ea typeface="+mn-ea"/>
                <a:cs typeface="Segoe UI"/>
              </a:defRPr>
            </a:lvl2pPr>
            <a:lvl3pPr marL="638175" indent="-3429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•"/>
              <a:defRPr lang="en-US" sz="1800" kern="1200" dirty="0" smtClean="0">
                <a:solidFill>
                  <a:srgbClr val="58585A"/>
                </a:solidFill>
                <a:latin typeface="+mn-lt"/>
                <a:ea typeface="+mn-ea"/>
                <a:cs typeface="Segoe UI"/>
              </a:defRPr>
            </a:lvl3pPr>
            <a:lvl4pPr marL="922338" indent="-3429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•"/>
              <a:defRPr lang="en-US" sz="1800" kern="1200" dirty="0" smtClean="0">
                <a:solidFill>
                  <a:srgbClr val="58585A"/>
                </a:solidFill>
                <a:latin typeface="+mn-lt"/>
                <a:ea typeface="+mn-ea"/>
                <a:cs typeface="Segoe UI"/>
              </a:defRPr>
            </a:lvl4pPr>
            <a:lvl5pPr marL="1189038" indent="-3429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•"/>
              <a:defRPr lang="en-US" sz="1800" kern="1200" dirty="0">
                <a:solidFill>
                  <a:srgbClr val="58585A"/>
                </a:solidFill>
                <a:latin typeface="+mn-lt"/>
                <a:ea typeface="+mn-ea"/>
                <a:cs typeface="Segoe UI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r>
              <a:rPr lang="en-US" sz="2000" dirty="0" smtClean="0">
                <a:solidFill>
                  <a:srgbClr val="1D9C48"/>
                </a:solidFill>
              </a:rPr>
              <a:t>@sqlstudent144</a:t>
            </a:r>
          </a:p>
          <a:p>
            <a:pPr algn="r">
              <a:spcBef>
                <a:spcPts val="0"/>
              </a:spcBef>
            </a:pPr>
            <a:r>
              <a:rPr lang="en-US" sz="2000" dirty="0" smtClean="0">
                <a:solidFill>
                  <a:srgbClr val="1D9C48"/>
                </a:solidFill>
              </a:rPr>
              <a:t>sqlstudent144@gmail.com</a:t>
            </a:r>
            <a:endParaRPr lang="en-US" sz="1800" dirty="0" smtClean="0">
              <a:solidFill>
                <a:srgbClr val="1D9C48"/>
              </a:solidFill>
            </a:endParaRPr>
          </a:p>
          <a:p>
            <a:pPr algn="r">
              <a:spcBef>
                <a:spcPts val="0"/>
              </a:spcBef>
              <a:buClr>
                <a:schemeClr val="accent5"/>
              </a:buClr>
            </a:pPr>
            <a:r>
              <a:rPr lang="en-US" sz="2000" dirty="0" smtClean="0">
                <a:solidFill>
                  <a:srgbClr val="1D9C48"/>
                </a:solidFill>
              </a:rPr>
              <a:t>www.sqlstudies.com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4708895" y="2466613"/>
            <a:ext cx="41540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r"/>
            <a:r>
              <a:rPr lang="en-US" sz="2400" dirty="0" smtClean="0">
                <a:solidFill>
                  <a:schemeClr val="accent1"/>
                </a:solidFill>
              </a:rPr>
              <a:t>Kenneth Fisher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672863" y="190917"/>
            <a:ext cx="6190102" cy="2114927"/>
          </a:xfrm>
        </p:spPr>
        <p:txBody>
          <a:bodyPr/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4800" dirty="0"/>
              <a:t>Demystifying and </a:t>
            </a:r>
            <a:r>
              <a:rPr lang="en-US" sz="4800" dirty="0" smtClean="0"/>
              <a:t>Diminishing Dynamic </a:t>
            </a:r>
            <a:r>
              <a:rPr lang="en-US" sz="4800" dirty="0"/>
              <a:t>SQL </a:t>
            </a:r>
            <a:r>
              <a:rPr lang="en-US" sz="4800" dirty="0" smtClean="0"/>
              <a:t>Difficulties</a:t>
            </a:r>
            <a:endParaRPr lang="en-US" sz="4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540" y="3936406"/>
            <a:ext cx="228917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0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0908"/>
            <a:ext cx="8229600" cy="612956"/>
          </a:xfrm>
        </p:spPr>
        <p:txBody>
          <a:bodyPr/>
          <a:lstStyle/>
          <a:p>
            <a:r>
              <a:rPr lang="en-US" dirty="0" smtClean="0"/>
              <a:t>Important Settings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8904" y="4910994"/>
            <a:ext cx="495344" cy="146013"/>
          </a:xfrm>
          <a:prstGeom prst="rect">
            <a:avLst/>
          </a:prstGeom>
        </p:spPr>
        <p:txBody>
          <a:bodyPr/>
          <a:lstStyle/>
          <a:p>
            <a:fld id="{D372AB51-BDCC-4F95-83CF-1CBB2D34E9E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860908"/>
            <a:ext cx="78949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US" sz="2400" dirty="0" smtClean="0">
                <a:solidFill>
                  <a:schemeClr val="accent1"/>
                </a:solidFill>
              </a:rPr>
              <a:t>Results to Text</a:t>
            </a:r>
            <a:endParaRPr lang="en-US" sz="2400" dirty="0">
              <a:solidFill>
                <a:schemeClr val="accent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37" y="1412631"/>
            <a:ext cx="7096125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06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0908"/>
            <a:ext cx="8229600" cy="612956"/>
          </a:xfrm>
        </p:spPr>
        <p:txBody>
          <a:bodyPr/>
          <a:lstStyle/>
          <a:p>
            <a:r>
              <a:rPr lang="en-US" dirty="0" smtClean="0"/>
              <a:t>Important Settings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8904" y="4910994"/>
            <a:ext cx="495344" cy="146013"/>
          </a:xfrm>
          <a:prstGeom prst="rect">
            <a:avLst/>
          </a:prstGeom>
        </p:spPr>
        <p:txBody>
          <a:bodyPr/>
          <a:lstStyle/>
          <a:p>
            <a:fld id="{D372AB51-BDCC-4F95-83CF-1CBB2D34E9E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860908"/>
            <a:ext cx="78949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US" sz="2400" dirty="0" smtClean="0">
                <a:solidFill>
                  <a:schemeClr val="accent1"/>
                </a:solidFill>
              </a:rPr>
              <a:t>Results to Grid</a:t>
            </a:r>
            <a:endParaRPr lang="en-US" sz="2400" dirty="0">
              <a:solidFill>
                <a:schemeClr val="accent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64"/>
          <a:stretch/>
        </p:blipFill>
        <p:spPr>
          <a:xfrm>
            <a:off x="1047750" y="1448846"/>
            <a:ext cx="7048500" cy="306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07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0908"/>
            <a:ext cx="8229600" cy="612956"/>
          </a:xfrm>
        </p:spPr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8904" y="4910994"/>
            <a:ext cx="495344" cy="146013"/>
          </a:xfrm>
          <a:prstGeom prst="rect">
            <a:avLst/>
          </a:prstGeom>
        </p:spPr>
        <p:txBody>
          <a:bodyPr/>
          <a:lstStyle/>
          <a:p>
            <a:fld id="{D372AB51-BDCC-4F95-83CF-1CBB2D34E9E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0"/>
          </p:nvPr>
        </p:nvSpPr>
        <p:spPr>
          <a:xfrm>
            <a:off x="450850" y="1195918"/>
            <a:ext cx="8242300" cy="323272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Little Bobby Tables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Dynamic </a:t>
            </a:r>
            <a:r>
              <a:rPr lang="en-US" dirty="0" smtClean="0">
                <a:hlinkClick r:id="rId2"/>
              </a:rPr>
              <a:t>SQL by </a:t>
            </a:r>
            <a:r>
              <a:rPr lang="en-US" dirty="0">
                <a:hlinkClick r:id="rId2"/>
              </a:rPr>
              <a:t>Mike </a:t>
            </a:r>
            <a:r>
              <a:rPr lang="en-US" dirty="0" err="1" smtClean="0">
                <a:hlinkClick r:id="rId2"/>
              </a:rPr>
              <a:t>Benkovich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The Curse and Blessings of Dynamic SQL by </a:t>
            </a:r>
            <a:r>
              <a:rPr lang="en-US" dirty="0" err="1">
                <a:hlinkClick r:id="rId3"/>
              </a:rPr>
              <a:t>Erland</a:t>
            </a:r>
            <a:r>
              <a:rPr lang="en-US" dirty="0">
                <a:hlinkClick r:id="rId3"/>
              </a:rPr>
              <a:t> </a:t>
            </a:r>
            <a:r>
              <a:rPr lang="en-US" dirty="0" err="1" smtClean="0">
                <a:hlinkClick r:id="rId3"/>
              </a:rPr>
              <a:t>Sommarskog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Practice, practice, practice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91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30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Quiz!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19477" y="4892140"/>
            <a:ext cx="495344" cy="146013"/>
          </a:xfrm>
          <a:prstGeom prst="rect">
            <a:avLst/>
          </a:prstGeom>
        </p:spPr>
        <p:txBody>
          <a:bodyPr/>
          <a:lstStyle/>
          <a:p>
            <a:fld id="{D372AB51-BDCC-4F95-83CF-1CBB2D34E9E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0580"/>
            <a:ext cx="3703557" cy="469258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29448" y="726395"/>
            <a:ext cx="3120013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Across</a:t>
            </a:r>
            <a:endParaRPr lang="en-US" sz="1100" dirty="0"/>
          </a:p>
          <a:p>
            <a:r>
              <a:rPr lang="en-US" sz="1100" b="1" dirty="0"/>
              <a:t>2.</a:t>
            </a:r>
            <a:r>
              <a:rPr lang="en-US" sz="1100" dirty="0"/>
              <a:t> CHAR(10)</a:t>
            </a:r>
          </a:p>
          <a:p>
            <a:r>
              <a:rPr lang="en-US" sz="1100" b="1" dirty="0"/>
              <a:t>3.</a:t>
            </a:r>
            <a:r>
              <a:rPr lang="en-US" sz="1100" dirty="0"/>
              <a:t> Without human intervention.</a:t>
            </a:r>
          </a:p>
          <a:p>
            <a:r>
              <a:rPr lang="en-US" sz="1100" b="1" dirty="0"/>
              <a:t>6.</a:t>
            </a:r>
            <a:r>
              <a:rPr lang="en-US" sz="1100" dirty="0"/>
              <a:t> Create.</a:t>
            </a:r>
          </a:p>
          <a:p>
            <a:r>
              <a:rPr lang="en-US" sz="1100" b="1" dirty="0"/>
              <a:t>10.</a:t>
            </a:r>
            <a:r>
              <a:rPr lang="en-US" sz="1100" dirty="0"/>
              <a:t> Making it easier to read.</a:t>
            </a:r>
          </a:p>
          <a:p>
            <a:r>
              <a:rPr lang="en-US" sz="1100" b="1" dirty="0"/>
              <a:t>12.</a:t>
            </a:r>
            <a:r>
              <a:rPr lang="en-US" sz="1100" dirty="0"/>
              <a:t> Single or double.</a:t>
            </a:r>
          </a:p>
          <a:p>
            <a:r>
              <a:rPr lang="en-US" sz="1100" b="1" dirty="0"/>
              <a:t>13.</a:t>
            </a:r>
            <a:r>
              <a:rPr lang="en-US" sz="1100" dirty="0"/>
              <a:t> Trying to do too much at once.</a:t>
            </a:r>
          </a:p>
          <a:p>
            <a:r>
              <a:rPr lang="en-US" sz="1100" b="1" dirty="0"/>
              <a:t>17.</a:t>
            </a:r>
            <a:r>
              <a:rPr lang="en-US" sz="1100" dirty="0"/>
              <a:t> </a:t>
            </a:r>
            <a:r>
              <a:rPr lang="en-US" sz="1100" dirty="0" err="1"/>
              <a:t>a.b.______.d</a:t>
            </a:r>
            <a:endParaRPr lang="en-US" sz="1100" dirty="0"/>
          </a:p>
          <a:p>
            <a:r>
              <a:rPr lang="en-US" sz="1100" b="1" dirty="0"/>
              <a:t>18.</a:t>
            </a:r>
            <a:r>
              <a:rPr lang="en-US" sz="1100" dirty="0"/>
              <a:t> An invitation to Bobby.</a:t>
            </a:r>
          </a:p>
          <a:p>
            <a:r>
              <a:rPr lang="en-US" sz="1100" b="1" dirty="0"/>
              <a:t>19.</a:t>
            </a:r>
            <a:r>
              <a:rPr lang="en-US" sz="1100" dirty="0"/>
              <a:t> Not quite a colon.</a:t>
            </a:r>
          </a:p>
          <a:p>
            <a:r>
              <a:rPr lang="en-US" sz="1100" b="1" dirty="0"/>
              <a:t>20.</a:t>
            </a:r>
            <a:r>
              <a:rPr lang="en-US" sz="1100" dirty="0"/>
              <a:t> Instructions.</a:t>
            </a:r>
          </a:p>
        </p:txBody>
      </p:sp>
      <p:sp>
        <p:nvSpPr>
          <p:cNvPr id="7" name="Rectangle 6"/>
          <p:cNvSpPr/>
          <p:nvPr/>
        </p:nvSpPr>
        <p:spPr>
          <a:xfrm>
            <a:off x="929448" y="2682317"/>
            <a:ext cx="329083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Down</a:t>
            </a:r>
            <a:endParaRPr lang="en-US" sz="1100" dirty="0"/>
          </a:p>
          <a:p>
            <a:r>
              <a:rPr lang="en-US" sz="1100" b="1" dirty="0"/>
              <a:t>1.</a:t>
            </a:r>
            <a:r>
              <a:rPr lang="en-US" sz="1100" dirty="0"/>
              <a:t> Auto escape.</a:t>
            </a:r>
          </a:p>
          <a:p>
            <a:r>
              <a:rPr lang="en-US" sz="1100" b="1" dirty="0"/>
              <a:t>4.</a:t>
            </a:r>
            <a:r>
              <a:rPr lang="en-US" sz="1100" dirty="0"/>
              <a:t> Get the data back out.</a:t>
            </a:r>
          </a:p>
          <a:p>
            <a:r>
              <a:rPr lang="en-US" sz="1100" b="1" dirty="0"/>
              <a:t>5.</a:t>
            </a:r>
            <a:r>
              <a:rPr lang="en-US" sz="1100" dirty="0"/>
              <a:t> Looks like a variable.</a:t>
            </a:r>
          </a:p>
          <a:p>
            <a:r>
              <a:rPr lang="en-US" sz="1100" b="1" dirty="0"/>
              <a:t>7.</a:t>
            </a:r>
            <a:r>
              <a:rPr lang="en-US" sz="1100" dirty="0"/>
              <a:t> Better for running Dynamic SQL than EXEC.</a:t>
            </a:r>
          </a:p>
          <a:p>
            <a:r>
              <a:rPr lang="en-US" sz="1100" b="1" dirty="0"/>
              <a:t>8.</a:t>
            </a:r>
            <a:r>
              <a:rPr lang="en-US" sz="1100" dirty="0"/>
              <a:t> SQL inception.</a:t>
            </a:r>
          </a:p>
          <a:p>
            <a:r>
              <a:rPr lang="en-US" sz="1100" b="1" dirty="0"/>
              <a:t>9.</a:t>
            </a:r>
            <a:r>
              <a:rPr lang="en-US" sz="1100" dirty="0"/>
              <a:t> Twice as many.</a:t>
            </a:r>
          </a:p>
          <a:p>
            <a:r>
              <a:rPr lang="en-US" sz="1100" b="1" dirty="0"/>
              <a:t>11.</a:t>
            </a:r>
            <a:r>
              <a:rPr lang="en-US" sz="1100" dirty="0"/>
              <a:t> Little Bobble Tables.</a:t>
            </a:r>
          </a:p>
          <a:p>
            <a:r>
              <a:rPr lang="en-US" sz="1100" b="1" dirty="0"/>
              <a:t>14.</a:t>
            </a:r>
            <a:r>
              <a:rPr lang="en-US" sz="1100" dirty="0"/>
              <a:t> Small rope.</a:t>
            </a:r>
          </a:p>
          <a:p>
            <a:r>
              <a:rPr lang="en-US" sz="1100" b="1" dirty="0"/>
              <a:t>15.</a:t>
            </a:r>
            <a:r>
              <a:rPr lang="en-US" sz="1100" dirty="0"/>
              <a:t> Number to character.</a:t>
            </a:r>
          </a:p>
          <a:p>
            <a:r>
              <a:rPr lang="en-US" sz="1100" b="1" dirty="0"/>
              <a:t>16.</a:t>
            </a:r>
            <a:r>
              <a:rPr lang="en-US" sz="1100" dirty="0"/>
              <a:t> Write it all out.</a:t>
            </a:r>
          </a:p>
          <a:p>
            <a:r>
              <a:rPr lang="en-US" sz="1100" b="1" dirty="0"/>
              <a:t>19.</a:t>
            </a:r>
            <a:r>
              <a:rPr lang="en-US" sz="1100" dirty="0"/>
              <a:t> Not dynamic.</a:t>
            </a:r>
          </a:p>
        </p:txBody>
      </p:sp>
    </p:spTree>
    <p:extLst>
      <p:ext uri="{BB962C8B-B14F-4D97-AF65-F5344CB8AC3E}">
        <p14:creationId xmlns:p14="http://schemas.microsoft.com/office/powerpoint/2010/main" val="345900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Dynamic SQL?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19477" y="4892140"/>
            <a:ext cx="495344" cy="146013"/>
          </a:xfrm>
          <a:prstGeom prst="rect">
            <a:avLst/>
          </a:prstGeom>
        </p:spPr>
        <p:txBody>
          <a:bodyPr/>
          <a:lstStyle/>
          <a:p>
            <a:fld id="{D372AB51-BDCC-4F95-83CF-1CBB2D34E9E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87830" y="860908"/>
            <a:ext cx="63455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US" sz="2400" dirty="0" smtClean="0">
                <a:solidFill>
                  <a:schemeClr val="accent1"/>
                </a:solidFill>
              </a:rPr>
              <a:t>Definition: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66093" y="1587640"/>
            <a:ext cx="6765454" cy="2568318"/>
          </a:xfrm>
        </p:spPr>
        <p:txBody>
          <a:bodyPr/>
          <a:lstStyle/>
          <a:p>
            <a:r>
              <a:rPr lang="en-US" dirty="0"/>
              <a:t>Dynamic SQL is a method of using code (for us, frequently T-SQL, but it could be any form of code) to dynamically create </a:t>
            </a:r>
            <a:r>
              <a:rPr lang="en-US" dirty="0" smtClean="0"/>
              <a:t>T-SQL </a:t>
            </a:r>
            <a:r>
              <a:rPr lang="en-US" dirty="0"/>
              <a:t>code at runtime.</a:t>
            </a:r>
          </a:p>
        </p:txBody>
      </p:sp>
    </p:spTree>
    <p:extLst>
      <p:ext uri="{BB962C8B-B14F-4D97-AF65-F5344CB8AC3E}">
        <p14:creationId xmlns:p14="http://schemas.microsoft.com/office/powerpoint/2010/main" val="247442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0908"/>
            <a:ext cx="8229600" cy="612956"/>
          </a:xfrm>
        </p:spPr>
        <p:txBody>
          <a:bodyPr/>
          <a:lstStyle/>
          <a:p>
            <a:r>
              <a:rPr lang="en-US" dirty="0" smtClean="0"/>
              <a:t>Why Dynamic SQL?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8904" y="4910994"/>
            <a:ext cx="495344" cy="146013"/>
          </a:xfrm>
          <a:prstGeom prst="rect">
            <a:avLst/>
          </a:prstGeom>
        </p:spPr>
        <p:txBody>
          <a:bodyPr/>
          <a:lstStyle/>
          <a:p>
            <a:fld id="{D372AB51-BDCC-4F95-83CF-1CBB2D34E9E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0850" y="1195918"/>
            <a:ext cx="8242300" cy="323272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Performance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Flexibility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Create </a:t>
            </a:r>
            <a:r>
              <a:rPr lang="en-US" dirty="0"/>
              <a:t>code not otherwise possible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Automation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33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0908"/>
            <a:ext cx="8229600" cy="612956"/>
          </a:xfrm>
        </p:spPr>
        <p:txBody>
          <a:bodyPr/>
          <a:lstStyle/>
          <a:p>
            <a:r>
              <a:rPr lang="en-US" dirty="0" smtClean="0"/>
              <a:t>Why NOT Dynamic SQL?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457200" y="1858946"/>
            <a:ext cx="8242300" cy="2723102"/>
          </a:xfrm>
        </p:spPr>
        <p:txBody>
          <a:bodyPr/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1D9C48"/>
                </a:solidFill>
              </a:rPr>
              <a:t>Complexity</a:t>
            </a:r>
            <a:endParaRPr lang="en-US" sz="1800" dirty="0" smtClean="0">
              <a:solidFill>
                <a:srgbClr val="1D9C48"/>
              </a:solidFill>
            </a:endParaRPr>
          </a:p>
          <a:p>
            <a:pPr marL="342900" lvl="0" indent="-342900">
              <a:lnSpc>
                <a:spcPct val="150000"/>
              </a:lnSpc>
              <a:spcBef>
                <a:spcPts val="0"/>
              </a:spcBef>
              <a:buClr>
                <a:schemeClr val="accent5"/>
              </a:buClr>
              <a:buFont typeface="Arial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It’s difficult to get it to run in the first place.</a:t>
            </a:r>
          </a:p>
          <a:p>
            <a:pPr marL="342900" lvl="0" indent="-342900">
              <a:lnSpc>
                <a:spcPct val="150000"/>
              </a:lnSpc>
              <a:spcBef>
                <a:spcPts val="0"/>
              </a:spcBef>
              <a:buClr>
                <a:schemeClr val="accent5"/>
              </a:buClr>
              <a:buFont typeface="Arial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Even once it’s working, changes in data can easily break it.</a:t>
            </a:r>
          </a:p>
          <a:p>
            <a:pPr marL="342900" lvl="0" indent="-342900">
              <a:lnSpc>
                <a:spcPct val="150000"/>
              </a:lnSpc>
              <a:spcBef>
                <a:spcPts val="0"/>
              </a:spcBef>
              <a:buClr>
                <a:schemeClr val="accent5"/>
              </a:buClr>
              <a:buFont typeface="Arial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Small mistakes can cause huge consequences.</a:t>
            </a:r>
          </a:p>
          <a:p>
            <a:pPr lvl="0">
              <a:spcBef>
                <a:spcPts val="0"/>
              </a:spcBef>
            </a:pPr>
            <a:endParaRPr lang="en-US" sz="2000" dirty="0" smtClean="0">
              <a:solidFill>
                <a:srgbClr val="1D9C48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8904" y="4910994"/>
            <a:ext cx="495344" cy="146013"/>
          </a:xfrm>
          <a:prstGeom prst="rect">
            <a:avLst/>
          </a:prstGeom>
        </p:spPr>
        <p:txBody>
          <a:bodyPr/>
          <a:lstStyle/>
          <a:p>
            <a:fld id="{D372AB51-BDCC-4F95-83CF-1CBB2D34E9E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860908"/>
            <a:ext cx="78949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US" sz="2400" dirty="0" smtClean="0">
                <a:solidFill>
                  <a:schemeClr val="accent1"/>
                </a:solidFill>
              </a:rPr>
              <a:t>Lots of people dislike dynamic SQL, in fact in some shops it’s forbidden.  Why?</a:t>
            </a:r>
            <a:endParaRPr lang="en-U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92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0908"/>
            <a:ext cx="8229600" cy="612956"/>
          </a:xfrm>
        </p:spPr>
        <p:txBody>
          <a:bodyPr/>
          <a:lstStyle/>
          <a:p>
            <a:r>
              <a:rPr lang="en-US" dirty="0" smtClean="0"/>
              <a:t>Why NOT Dynamic SQL?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457200" y="1691905"/>
            <a:ext cx="8242300" cy="659409"/>
          </a:xfrm>
        </p:spPr>
        <p:txBody>
          <a:bodyPr/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1D9C48"/>
                </a:solidFill>
              </a:rPr>
              <a:t>Little Bobby Tables.  The mascot for SQL injection.</a:t>
            </a:r>
            <a:endParaRPr lang="en-US" sz="1800" dirty="0" smtClean="0">
              <a:solidFill>
                <a:srgbClr val="1D9C48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8904" y="4910994"/>
            <a:ext cx="495344" cy="146013"/>
          </a:xfrm>
          <a:prstGeom prst="rect">
            <a:avLst/>
          </a:prstGeom>
        </p:spPr>
        <p:txBody>
          <a:bodyPr/>
          <a:lstStyle/>
          <a:p>
            <a:fld id="{D372AB51-BDCC-4F95-83CF-1CBB2D34E9E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860908"/>
            <a:ext cx="78949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US" sz="2400" dirty="0" smtClean="0">
                <a:solidFill>
                  <a:schemeClr val="accent1"/>
                </a:solidFill>
              </a:rPr>
              <a:t>Lots of people dislike dynamic SQL, in fact in some shops it’s forbidden.  Why?</a:t>
            </a:r>
            <a:endParaRPr lang="en-US" sz="2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s://imgs.xkcd.com/comics/exploits_of_a_mom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462" y="2419518"/>
            <a:ext cx="634365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38304" y="4423452"/>
            <a:ext cx="16868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/>
              <a:t>https://xkcd.com/327/</a:t>
            </a:r>
          </a:p>
        </p:txBody>
      </p:sp>
    </p:spTree>
    <p:extLst>
      <p:ext uri="{BB962C8B-B14F-4D97-AF65-F5344CB8AC3E}">
        <p14:creationId xmlns:p14="http://schemas.microsoft.com/office/powerpoint/2010/main" val="350364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0908"/>
            <a:ext cx="8229600" cy="612956"/>
          </a:xfrm>
        </p:spPr>
        <p:txBody>
          <a:bodyPr/>
          <a:lstStyle/>
          <a:p>
            <a:r>
              <a:rPr lang="en-US" dirty="0" smtClean="0"/>
              <a:t>Types of Dynamic SQL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8904" y="4910994"/>
            <a:ext cx="495344" cy="146013"/>
          </a:xfrm>
          <a:prstGeom prst="rect">
            <a:avLst/>
          </a:prstGeom>
        </p:spPr>
        <p:txBody>
          <a:bodyPr/>
          <a:lstStyle/>
          <a:p>
            <a:fld id="{D372AB51-BDCC-4F95-83CF-1CBB2D34E9E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0850" y="1195918"/>
            <a:ext cx="8242300" cy="323272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Using a query to create a series of commands (one per row of the result set</a:t>
            </a:r>
            <a:r>
              <a:rPr lang="en-US" dirty="0" smtClean="0"/>
              <a:t>)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 smtClean="0"/>
              <a:t>Typically used by DBAs.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 smtClean="0"/>
              <a:t>Run either in a loop (yes cursors), or by copying and pasting the results into a new query window to run manually.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 smtClean="0"/>
              <a:t>Typically used for maintenance/admin work, or for mass DDL changes.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87830" y="770476"/>
            <a:ext cx="63455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US" sz="2400" dirty="0" smtClean="0">
                <a:solidFill>
                  <a:schemeClr val="accent1"/>
                </a:solidFill>
              </a:rPr>
              <a:t>One to many</a:t>
            </a:r>
            <a:endParaRPr lang="en-U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10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0908"/>
            <a:ext cx="8229600" cy="612956"/>
          </a:xfrm>
        </p:spPr>
        <p:txBody>
          <a:bodyPr/>
          <a:lstStyle/>
          <a:p>
            <a:r>
              <a:rPr lang="en-US" dirty="0" smtClean="0"/>
              <a:t>Types of Dynamic SQL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8904" y="4910994"/>
            <a:ext cx="495344" cy="146013"/>
          </a:xfrm>
          <a:prstGeom prst="rect">
            <a:avLst/>
          </a:prstGeom>
        </p:spPr>
        <p:txBody>
          <a:bodyPr/>
          <a:lstStyle/>
          <a:p>
            <a:fld id="{D372AB51-BDCC-4F95-83CF-1CBB2D34E9E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0850" y="1195918"/>
            <a:ext cx="8242300" cy="323272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Building </a:t>
            </a:r>
            <a:r>
              <a:rPr lang="en-US" dirty="0"/>
              <a:t>a single command based on a series of parameters</a:t>
            </a:r>
            <a:r>
              <a:rPr lang="en-US" dirty="0" smtClean="0"/>
              <a:t>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 smtClean="0"/>
              <a:t>Typically used by Developers.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 smtClean="0"/>
              <a:t>Almost always run through code.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 smtClean="0"/>
              <a:t>Replaces</a:t>
            </a:r>
          </a:p>
          <a:p>
            <a:pPr marL="981075" lvl="2">
              <a:buFont typeface="Arial" panose="020B0604020202020204" pitchFamily="34" charset="0"/>
              <a:buChar char="•"/>
            </a:pPr>
            <a:r>
              <a:rPr lang="en-US" dirty="0" smtClean="0"/>
              <a:t>Allows using variables for options that can’t otherwise be parameterized. </a:t>
            </a:r>
            <a:br>
              <a:rPr lang="en-US" dirty="0" smtClean="0"/>
            </a:br>
            <a:r>
              <a:rPr lang="en-US" dirty="0" smtClean="0"/>
              <a:t>Example: The FROM clause in a SELECT or the values in an IN clause.</a:t>
            </a:r>
          </a:p>
          <a:p>
            <a:pPr marL="981075" lvl="2">
              <a:buFont typeface="Arial" panose="020B0604020202020204" pitchFamily="34" charset="0"/>
              <a:buChar char="•"/>
            </a:pPr>
            <a:r>
              <a:rPr lang="en-US" dirty="0" smtClean="0"/>
              <a:t>Catch all/kitchen sink queries. </a:t>
            </a:r>
            <a:br>
              <a:rPr lang="en-US" dirty="0" smtClean="0"/>
            </a:br>
            <a:r>
              <a:rPr lang="en-US" dirty="0" smtClean="0"/>
              <a:t>Example: Col = ISNULL(@</a:t>
            </a:r>
            <a:r>
              <a:rPr lang="en-US" dirty="0" err="1" smtClean="0"/>
              <a:t>Var</a:t>
            </a:r>
            <a:r>
              <a:rPr lang="en-US" dirty="0" smtClean="0"/>
              <a:t>, Col)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87830" y="770476"/>
            <a:ext cx="63455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US" sz="2400" dirty="0" smtClean="0">
                <a:solidFill>
                  <a:schemeClr val="accent1"/>
                </a:solidFill>
              </a:rPr>
              <a:t>Many to one</a:t>
            </a:r>
            <a:endParaRPr lang="en-U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38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0" y="341644"/>
            <a:ext cx="4445659" cy="3808325"/>
          </a:xfrm>
        </p:spPr>
        <p:txBody>
          <a:bodyPr/>
          <a:lstStyle/>
          <a:p>
            <a:pPr>
              <a:lnSpc>
                <a:spcPts val="5000"/>
              </a:lnSpc>
              <a:spcBef>
                <a:spcPts val="0"/>
              </a:spcBef>
            </a:pPr>
            <a:r>
              <a:rPr lang="en-US" dirty="0"/>
              <a:t>Displaying a Detailed, Doable and Dependable Dynamic SQL Demo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697662" y="4121881"/>
            <a:ext cx="4446338" cy="453733"/>
          </a:xfrm>
        </p:spPr>
        <p:txBody>
          <a:bodyPr/>
          <a:lstStyle/>
          <a:p>
            <a:r>
              <a:rPr lang="en-US" dirty="0"/>
              <a:t>Another </a:t>
            </a:r>
            <a:r>
              <a:rPr lang="en-US" dirty="0" smtClean="0"/>
              <a:t>Absurd Alliterative </a:t>
            </a:r>
            <a:r>
              <a:rPr lang="en-US" dirty="0"/>
              <a:t>Appellation.</a:t>
            </a:r>
          </a:p>
        </p:txBody>
      </p:sp>
    </p:spTree>
    <p:extLst>
      <p:ext uri="{BB962C8B-B14F-4D97-AF65-F5344CB8AC3E}">
        <p14:creationId xmlns:p14="http://schemas.microsoft.com/office/powerpoint/2010/main" val="212822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0908"/>
            <a:ext cx="8229600" cy="612956"/>
          </a:xfrm>
        </p:spPr>
        <p:txBody>
          <a:bodyPr/>
          <a:lstStyle/>
          <a:p>
            <a:r>
              <a:rPr lang="en-US" dirty="0" err="1" smtClean="0"/>
              <a:t>sp_ExecuteSQL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8904" y="4910994"/>
            <a:ext cx="495344" cy="146013"/>
          </a:xfrm>
          <a:prstGeom prst="rect">
            <a:avLst/>
          </a:prstGeom>
        </p:spPr>
        <p:txBody>
          <a:bodyPr/>
          <a:lstStyle/>
          <a:p>
            <a:fld id="{D372AB51-BDCC-4F95-83CF-1CBB2D34E9E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860908"/>
            <a:ext cx="78949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US" sz="2400" dirty="0" smtClean="0">
                <a:solidFill>
                  <a:schemeClr val="accent1"/>
                </a:solidFill>
              </a:rPr>
              <a:t>One of the biggest benefits of </a:t>
            </a:r>
            <a:r>
              <a:rPr lang="en-US" sz="2400" dirty="0" err="1" smtClean="0">
                <a:solidFill>
                  <a:schemeClr val="accent1"/>
                </a:solidFill>
              </a:rPr>
              <a:t>sp_ExecuteSQL</a:t>
            </a:r>
            <a:r>
              <a:rPr lang="en-US" sz="2400" dirty="0" smtClean="0">
                <a:solidFill>
                  <a:schemeClr val="accent1"/>
                </a:solidFill>
              </a:rPr>
              <a:t> is </a:t>
            </a:r>
            <a:r>
              <a:rPr lang="en-US" sz="2400" dirty="0" err="1" smtClean="0">
                <a:solidFill>
                  <a:schemeClr val="accent1"/>
                </a:solidFill>
              </a:rPr>
              <a:t>paramterized</a:t>
            </a:r>
            <a:r>
              <a:rPr lang="en-US" sz="2400" dirty="0" smtClean="0">
                <a:solidFill>
                  <a:schemeClr val="accent1"/>
                </a:solidFill>
              </a:rPr>
              <a:t> dynamic SQL. Unfortunately it’s a bit confusing. Or is it?</a:t>
            </a:r>
            <a:endParaRPr lang="en-US" sz="2400" dirty="0">
              <a:solidFill>
                <a:schemeClr val="accent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572000" y="2061237"/>
            <a:ext cx="0" cy="2581101"/>
          </a:xfrm>
          <a:prstGeom prst="line">
            <a:avLst/>
          </a:prstGeom>
          <a:ln w="571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7200" y="2260879"/>
            <a:ext cx="4092787" cy="25160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DECLARE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@</a:t>
            </a:r>
            <a:r>
              <a:rPr lang="en-US" sz="105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NamePat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nvarchar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50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'm%'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;</a:t>
            </a:r>
            <a:endParaRPr lang="en-US" sz="105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DECLARE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@</a:t>
            </a:r>
            <a:r>
              <a:rPr lang="en-US" sz="105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MaxCreateDate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datetime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;</a:t>
            </a:r>
            <a:endParaRPr lang="en-US" sz="105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DECLARE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@</a:t>
            </a:r>
            <a:r>
              <a:rPr lang="en-US" sz="105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sql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nvarchar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050" dirty="0">
                <a:solidFill>
                  <a:srgbClr val="FF00FF"/>
                </a:solidFill>
                <a:highlight>
                  <a:srgbClr val="FFFFFF"/>
                </a:highlight>
                <a:latin typeface="Consolas"/>
              </a:rPr>
              <a:t>max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en-US" sz="105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SET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@</a:t>
            </a:r>
            <a:r>
              <a:rPr lang="en-US" sz="105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sql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en-US" sz="105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105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N'SELECT </a:t>
            </a:r>
            <a:r>
              <a:rPr lang="en-US" sz="105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@</a:t>
            </a:r>
            <a:r>
              <a:rPr lang="en-US" sz="105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InternalMaxCreateDate</a:t>
            </a:r>
            <a:r>
              <a:rPr lang="en-US" sz="105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= MAX(</a:t>
            </a:r>
            <a:r>
              <a:rPr lang="en-US" sz="105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create_date</a:t>
            </a:r>
            <a:r>
              <a:rPr lang="en-US" sz="105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) </a:t>
            </a:r>
            <a:endParaRPr lang="en-US" sz="105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105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105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FROM </a:t>
            </a:r>
            <a:r>
              <a:rPr lang="en-US" sz="105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sys.databases</a:t>
            </a:r>
            <a:r>
              <a:rPr lang="en-US" sz="105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en-US" sz="1050" dirty="0" smtClean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105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 WHERE </a:t>
            </a:r>
            <a:r>
              <a:rPr lang="en-US" sz="105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name LIKE @</a:t>
            </a:r>
            <a:r>
              <a:rPr lang="en-US" sz="105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InternalNamePat</a:t>
            </a:r>
            <a:r>
              <a:rPr lang="en-US" sz="105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'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;</a:t>
            </a:r>
            <a:endParaRPr lang="en-US" sz="105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EXEC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 err="1">
                <a:solidFill>
                  <a:srgbClr val="800000"/>
                </a:solidFill>
                <a:highlight>
                  <a:srgbClr val="FFFFFF"/>
                </a:highlight>
                <a:latin typeface="Consolas"/>
              </a:rPr>
              <a:t>sp_executesql</a:t>
            </a:r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@</a:t>
            </a:r>
            <a:r>
              <a:rPr lang="en-US" sz="105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sql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en-US" sz="105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N</a:t>
            </a:r>
            <a:r>
              <a:rPr lang="en-US" sz="105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'@</a:t>
            </a:r>
            <a:r>
              <a:rPr lang="en-US" sz="105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InternalNamePat</a:t>
            </a:r>
            <a:r>
              <a:rPr lang="en-US" sz="105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nvarchar</a:t>
            </a:r>
            <a:r>
              <a:rPr lang="en-US" sz="105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(50), </a:t>
            </a:r>
            <a:endParaRPr lang="en-US" sz="1050" dirty="0" smtClean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105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@</a:t>
            </a:r>
            <a:r>
              <a:rPr lang="en-US" sz="105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InternalMaxCreateDate</a:t>
            </a:r>
            <a:r>
              <a:rPr lang="en-US" sz="105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datetime</a:t>
            </a:r>
            <a:r>
              <a:rPr lang="en-US" sz="105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OUTPUT'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05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@</a:t>
            </a:r>
            <a:r>
              <a:rPr lang="en-US" sz="105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InternalNamePat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@</a:t>
            </a:r>
            <a:r>
              <a:rPr lang="en-US" sz="105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NamePat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en-US" sz="105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@</a:t>
            </a:r>
            <a:r>
              <a:rPr lang="en-US" sz="105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InternalMaxCreateDate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@</a:t>
            </a:r>
            <a:r>
              <a:rPr lang="en-US" sz="105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MaxCreateDate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OUTPUT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;</a:t>
            </a:r>
            <a:endParaRPr lang="en-US" sz="105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en-US" sz="1050" dirty="0"/>
          </a:p>
        </p:txBody>
      </p:sp>
      <p:sp>
        <p:nvSpPr>
          <p:cNvPr id="12" name="Oval Callout 11"/>
          <p:cNvSpPr/>
          <p:nvPr/>
        </p:nvSpPr>
        <p:spPr>
          <a:xfrm>
            <a:off x="2984359" y="3587261"/>
            <a:ext cx="301451" cy="341644"/>
          </a:xfrm>
          <a:prstGeom prst="wedgeEllipseCallout">
            <a:avLst>
              <a:gd name="adj1" fmla="val -290530"/>
              <a:gd name="adj2" fmla="val 301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13" name="Oval Callout 12"/>
          <p:cNvSpPr/>
          <p:nvPr/>
        </p:nvSpPr>
        <p:spPr>
          <a:xfrm>
            <a:off x="3910482" y="3560463"/>
            <a:ext cx="301451" cy="341644"/>
          </a:xfrm>
          <a:prstGeom prst="wedgeEllipseCallout">
            <a:avLst>
              <a:gd name="adj1" fmla="val -323863"/>
              <a:gd name="adj2" fmla="val 948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</a:t>
            </a:r>
          </a:p>
        </p:txBody>
      </p:sp>
      <p:sp>
        <p:nvSpPr>
          <p:cNvPr id="14" name="Oval Callout 13"/>
          <p:cNvSpPr/>
          <p:nvPr/>
        </p:nvSpPr>
        <p:spPr>
          <a:xfrm>
            <a:off x="3609030" y="2563376"/>
            <a:ext cx="301451" cy="341644"/>
          </a:xfrm>
          <a:prstGeom prst="wedgeEllipseCallout">
            <a:avLst>
              <a:gd name="adj1" fmla="val -267197"/>
              <a:gd name="adj2" fmla="val -492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15" name="Oval Callout 14"/>
          <p:cNvSpPr/>
          <p:nvPr/>
        </p:nvSpPr>
        <p:spPr>
          <a:xfrm>
            <a:off x="4103223" y="4042785"/>
            <a:ext cx="301451" cy="341644"/>
          </a:xfrm>
          <a:prstGeom prst="wedgeEllipseCallout">
            <a:avLst>
              <a:gd name="adj1" fmla="val -297197"/>
              <a:gd name="adj2" fmla="val 536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4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813160" y="2260879"/>
            <a:ext cx="3797835" cy="12234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CREATE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PROCEDURE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dynamicsql</a:t>
            </a:r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 smtClean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(</a:t>
            </a:r>
          </a:p>
          <a:p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05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@</a:t>
            </a:r>
            <a:r>
              <a:rPr lang="en-US" sz="105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InternalNamePat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nvarchar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50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),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</a:t>
            </a:r>
            <a:r>
              <a:rPr lang="en-US" sz="105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@</a:t>
            </a:r>
            <a:r>
              <a:rPr lang="en-US" sz="105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InternalMaxCreateDate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datetime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OUTPUT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as</a:t>
            </a:r>
            <a:endParaRPr lang="en-US" sz="105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SELECT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@</a:t>
            </a:r>
            <a:r>
              <a:rPr lang="en-US" sz="105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InternalMaxCreateDate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>
                <a:solidFill>
                  <a:srgbClr val="FF00FF"/>
                </a:solidFill>
                <a:highlight>
                  <a:srgbClr val="FFFFFF"/>
                </a:highlight>
                <a:latin typeface="Consolas"/>
              </a:rPr>
              <a:t>MAX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05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create_date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FROM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 err="1">
                <a:solidFill>
                  <a:srgbClr val="00FF00"/>
                </a:solidFill>
                <a:highlight>
                  <a:srgbClr val="FFFFFF"/>
                </a:highlight>
                <a:latin typeface="Consolas"/>
              </a:rPr>
              <a:t>sys</a:t>
            </a:r>
            <a:r>
              <a:rPr lang="en-US" sz="105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1050" dirty="0" err="1">
                <a:solidFill>
                  <a:srgbClr val="00FF00"/>
                </a:solidFill>
                <a:highlight>
                  <a:srgbClr val="FFFFFF"/>
                </a:highlight>
                <a:latin typeface="Consolas"/>
              </a:rPr>
              <a:t>databases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en-US" sz="105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105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WHERE</a:t>
            </a:r>
            <a:r>
              <a:rPr lang="en-US" sz="105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name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LIKE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@</a:t>
            </a:r>
            <a:r>
              <a:rPr lang="en-US" sz="105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InternalNamePat</a:t>
            </a:r>
            <a:endParaRPr lang="en-US" sz="105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GO</a:t>
            </a:r>
            <a:endParaRPr lang="en-US" sz="105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</p:txBody>
      </p:sp>
      <p:sp>
        <p:nvSpPr>
          <p:cNvPr id="18" name="Oval Callout 17"/>
          <p:cNvSpPr/>
          <p:nvPr/>
        </p:nvSpPr>
        <p:spPr>
          <a:xfrm>
            <a:off x="8283483" y="2260879"/>
            <a:ext cx="301451" cy="341644"/>
          </a:xfrm>
          <a:prstGeom prst="wedgeEllipseCallout">
            <a:avLst>
              <a:gd name="adj1" fmla="val -290530"/>
              <a:gd name="adj2" fmla="val 301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824888" y="3479398"/>
            <a:ext cx="29129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DECLARE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@</a:t>
            </a:r>
            <a:r>
              <a:rPr lang="en-US" sz="105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NamePat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nvarchar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50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'm%'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;</a:t>
            </a:r>
            <a:endParaRPr lang="en-US" sz="105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DECLARE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@</a:t>
            </a:r>
            <a:r>
              <a:rPr lang="en-US" sz="105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MaxCreateDate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datetime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;</a:t>
            </a:r>
            <a:endParaRPr lang="en-US" sz="105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24888" y="3902107"/>
            <a:ext cx="4019049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EXEC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dynamicsql</a:t>
            </a:r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en-US" sz="105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105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@</a:t>
            </a:r>
            <a:r>
              <a:rPr lang="en-US" sz="105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InternalNamePat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@</a:t>
            </a:r>
            <a:r>
              <a:rPr lang="en-US" sz="105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NamePat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@</a:t>
            </a:r>
            <a:r>
              <a:rPr lang="en-US" sz="105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InternalMaxCreateDate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@</a:t>
            </a:r>
            <a:r>
              <a:rPr lang="en-US" sz="105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MaxCreateDate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05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OUTPUT</a:t>
            </a:r>
            <a:r>
              <a:rPr lang="en-US" sz="105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en-US" sz="105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</p:txBody>
      </p:sp>
      <p:sp>
        <p:nvSpPr>
          <p:cNvPr id="17" name="Oval Callout 16"/>
          <p:cNvSpPr/>
          <p:nvPr/>
        </p:nvSpPr>
        <p:spPr>
          <a:xfrm>
            <a:off x="7737865" y="3010143"/>
            <a:ext cx="301451" cy="341644"/>
          </a:xfrm>
          <a:prstGeom prst="wedgeEllipseCallout">
            <a:avLst>
              <a:gd name="adj1" fmla="val -513862"/>
              <a:gd name="adj2" fmla="val -463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22" name="Oval Callout 21"/>
          <p:cNvSpPr/>
          <p:nvPr/>
        </p:nvSpPr>
        <p:spPr>
          <a:xfrm>
            <a:off x="8039316" y="3587261"/>
            <a:ext cx="301451" cy="341644"/>
          </a:xfrm>
          <a:prstGeom prst="wedgeEllipseCallout">
            <a:avLst>
              <a:gd name="adj1" fmla="val -277196"/>
              <a:gd name="adj2" fmla="val -22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23" name="Oval Callout 22"/>
          <p:cNvSpPr/>
          <p:nvPr/>
        </p:nvSpPr>
        <p:spPr>
          <a:xfrm>
            <a:off x="8457020" y="3902107"/>
            <a:ext cx="301451" cy="341644"/>
          </a:xfrm>
          <a:prstGeom prst="wedgeEllipseCallout">
            <a:avLst>
              <a:gd name="adj1" fmla="val -390529"/>
              <a:gd name="adj2" fmla="val 477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46266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/>
      <p:bldP spid="18" grpId="0" animBg="1"/>
      <p:bldP spid="19" grpId="0"/>
      <p:bldP spid="21" grpId="0"/>
      <p:bldP spid="17" grpId="0" animBg="1"/>
      <p:bldP spid="22" grpId="0" animBg="1"/>
      <p:bldP spid="23" grpId="0" animBg="1"/>
    </p:bldLst>
  </p:timing>
</p:sld>
</file>

<file path=ppt/theme/theme1.xml><?xml version="1.0" encoding="utf-8"?>
<a:theme xmlns:a="http://schemas.openxmlformats.org/drawingml/2006/main" name="PASS 2013_SpeakerTemplate_16x9">
  <a:themeElements>
    <a:clrScheme name="Custom 3">
      <a:dk1>
        <a:srgbClr val="58585A"/>
      </a:dk1>
      <a:lt1>
        <a:sysClr val="window" lastClr="FFFFFF"/>
      </a:lt1>
      <a:dk2>
        <a:srgbClr val="003A78"/>
      </a:dk2>
      <a:lt2>
        <a:srgbClr val="0061B0"/>
      </a:lt2>
      <a:accent1>
        <a:srgbClr val="0084CC"/>
      </a:accent1>
      <a:accent2>
        <a:srgbClr val="52C3D8"/>
      </a:accent2>
      <a:accent3>
        <a:srgbClr val="FCB327"/>
      </a:accent3>
      <a:accent4>
        <a:srgbClr val="7EB241"/>
      </a:accent4>
      <a:accent5>
        <a:srgbClr val="1D9C48"/>
      </a:accent5>
      <a:accent6>
        <a:srgbClr val="181651"/>
      </a:accent6>
      <a:hlink>
        <a:srgbClr val="0084CC"/>
      </a:hlink>
      <a:folHlink>
        <a:srgbClr val="505150"/>
      </a:folHlink>
    </a:clrScheme>
    <a:fontScheme name="PASS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PASS 2013_SpeakerTemplate_16x9.potx</Template>
  <TotalTime>62663</TotalTime>
  <Words>626</Words>
  <Application>Microsoft Office PowerPoint</Application>
  <PresentationFormat>On-screen Show (16:9)</PresentationFormat>
  <Paragraphs>123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PASS 2013_SpeakerTemplate_16x9</vt:lpstr>
      <vt:lpstr>Demystifying and Diminishing Dynamic SQL Difficulties</vt:lpstr>
      <vt:lpstr>What’s Dynamic SQL?</vt:lpstr>
      <vt:lpstr>Why Dynamic SQL?</vt:lpstr>
      <vt:lpstr>Why NOT Dynamic SQL?</vt:lpstr>
      <vt:lpstr>Why NOT Dynamic SQL?</vt:lpstr>
      <vt:lpstr>Types of Dynamic SQL</vt:lpstr>
      <vt:lpstr>Types of Dynamic SQL</vt:lpstr>
      <vt:lpstr>Displaying a Detailed, Doable and Dependable Dynamic SQL Demo</vt:lpstr>
      <vt:lpstr>sp_ExecuteSQL</vt:lpstr>
      <vt:lpstr>Important Settings</vt:lpstr>
      <vt:lpstr>Important Settings</vt:lpstr>
      <vt:lpstr>Homework</vt:lpstr>
      <vt:lpstr>Thank You </vt:lpstr>
      <vt:lpstr>The Quiz!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No more than 2 lines</dc:title>
  <dc:creator>Lana Montgomery</dc:creator>
  <cp:lastModifiedBy>kenneth.fisher@transamerica.com</cp:lastModifiedBy>
  <cp:revision>121</cp:revision>
  <dcterms:created xsi:type="dcterms:W3CDTF">2013-07-12T18:23:55Z</dcterms:created>
  <dcterms:modified xsi:type="dcterms:W3CDTF">2018-08-12T23:14:05Z</dcterms:modified>
</cp:coreProperties>
</file>